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4" r:id="rId1"/>
  </p:sldMasterIdLst>
  <p:notesMasterIdLst>
    <p:notesMasterId r:id="rId23"/>
  </p:notesMasterIdLst>
  <p:sldIdLst>
    <p:sldId id="256" r:id="rId2"/>
    <p:sldId id="280" r:id="rId3"/>
    <p:sldId id="257" r:id="rId4"/>
    <p:sldId id="259" r:id="rId5"/>
    <p:sldId id="278" r:id="rId6"/>
    <p:sldId id="276" r:id="rId7"/>
    <p:sldId id="258" r:id="rId8"/>
    <p:sldId id="263" r:id="rId9"/>
    <p:sldId id="279" r:id="rId10"/>
    <p:sldId id="260" r:id="rId11"/>
    <p:sldId id="264" r:id="rId12"/>
    <p:sldId id="275" r:id="rId13"/>
    <p:sldId id="281" r:id="rId14"/>
    <p:sldId id="282" r:id="rId15"/>
    <p:sldId id="283" r:id="rId16"/>
    <p:sldId id="284" r:id="rId17"/>
    <p:sldId id="285" r:id="rId18"/>
    <p:sldId id="286" r:id="rId19"/>
    <p:sldId id="287" r:id="rId20"/>
    <p:sldId id="288" r:id="rId21"/>
    <p:sldId id="289" r:id="rId22"/>
  </p:sldIdLst>
  <p:sldSz cx="9144000" cy="6858000" type="screen4x3"/>
  <p:notesSz cx="6858000" cy="9144000"/>
  <p:defaultTextStyle>
    <a:defPPr>
      <a:defRPr lang="hu-H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24" autoAdjust="0"/>
  </p:normalViewPr>
  <p:slideViewPr>
    <p:cSldViewPr>
      <p:cViewPr varScale="1">
        <p:scale>
          <a:sx n="107" d="100"/>
          <a:sy n="107" d="100"/>
        </p:scale>
        <p:origin x="-109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zsolt\AppData\Local\Microsoft\Windows\Temporary%20Internet%20Files\Content.IE5\AMI5WE33\szakos%20stat_%202017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biológia</a:t>
            </a:r>
            <a:r>
              <a:rPr lang="hu-HU" baseline="0"/>
              <a:t> BSc (2015)</a:t>
            </a:r>
            <a:endParaRPr lang="hu-HU"/>
          </a:p>
        </c:rich>
      </c:tx>
      <c:layout/>
      <c:overlay val="0"/>
      <c:spPr>
        <a:noFill/>
        <a:ln>
          <a:noFill/>
        </a:ln>
        <a:effectLst/>
      </c:spPr>
    </c:title>
    <c:autoTitleDeleted val="0"/>
    <c:plotArea>
      <c:layout>
        <c:manualLayout>
          <c:layoutTarget val="inner"/>
          <c:xMode val="edge"/>
          <c:yMode val="edge"/>
          <c:x val="0.31267542776665114"/>
          <c:y val="0.23640938299640446"/>
          <c:w val="0.66733170548803344"/>
          <c:h val="0.60038934004722755"/>
        </c:manualLayout>
      </c:layout>
      <c:pieChart>
        <c:varyColors val="1"/>
        <c:ser>
          <c:idx val="0"/>
          <c:order val="0"/>
          <c:spPr>
            <a:effectLst/>
          </c:spPr>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tabla'!$E$4;'[szakos stat_ 2017A.xls]vegleges tabla'!$I$4;'[szakos stat_ 2017A.xls]vegleges tabla'!$M$4;'[szakos stat_ 2017A.xls]vegleges tabla'!$Q$4</c:f>
              <c:numCache>
                <c:formatCode>General</c:formatCode>
                <c:ptCount val="4"/>
                <c:pt idx="0">
                  <c:v>59</c:v>
                </c:pt>
                <c:pt idx="1">
                  <c:v>191</c:v>
                </c:pt>
                <c:pt idx="2">
                  <c:v>252</c:v>
                </c:pt>
                <c:pt idx="3">
                  <c:v>116</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biológia</a:t>
            </a:r>
            <a:r>
              <a:rPr lang="hu-HU" baseline="0"/>
              <a:t> BSc (2016)</a:t>
            </a:r>
            <a:endParaRPr lang="hu-HU"/>
          </a:p>
        </c:rich>
      </c:tx>
      <c:layout/>
      <c:overlay val="0"/>
      <c:spPr>
        <a:noFill/>
        <a:ln>
          <a:noFill/>
        </a:ln>
        <a:effectLst/>
      </c:spPr>
    </c:title>
    <c:autoTitleDeleted val="0"/>
    <c:plotArea>
      <c:layout>
        <c:manualLayout>
          <c:layoutTarget val="inner"/>
          <c:xMode val="edge"/>
          <c:yMode val="edge"/>
          <c:x val="0.2602784632116899"/>
          <c:y val="0.23586581364829395"/>
          <c:w val="0.69294310866044129"/>
          <c:h val="0.62208103674540682"/>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tabla'!$D$4;'[szakos stat_ 2017A.xls]vegleges tabla'!$H$4;'[szakos stat_ 2017A.xls]vegleges tabla'!$L$4;'[szakos stat_ 2017A.xls]vegleges tabla'!$P$4</c:f>
              <c:numCache>
                <c:formatCode>General</c:formatCode>
                <c:ptCount val="4"/>
                <c:pt idx="0">
                  <c:v>82</c:v>
                </c:pt>
                <c:pt idx="1">
                  <c:v>212</c:v>
                </c:pt>
                <c:pt idx="2">
                  <c:v>273</c:v>
                </c:pt>
                <c:pt idx="3">
                  <c:v>101</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biológia BSc (2017)</a:t>
            </a:r>
          </a:p>
          <a:p>
            <a:pPr>
              <a:defRPr sz="1400" b="0" i="0" u="none" strike="noStrike" kern="1200" spc="0" baseline="0">
                <a:solidFill>
                  <a:schemeClr val="tx1">
                    <a:lumMod val="65000"/>
                    <a:lumOff val="35000"/>
                  </a:schemeClr>
                </a:solidFill>
                <a:latin typeface="+mn-lt"/>
                <a:ea typeface="+mn-ea"/>
                <a:cs typeface="+mn-cs"/>
              </a:defRPr>
            </a:pPr>
            <a:endParaRPr lang="hu-HU"/>
          </a:p>
        </c:rich>
      </c:tx>
      <c:layout/>
      <c:overlay val="0"/>
      <c:spPr>
        <a:noFill/>
        <a:ln>
          <a:noFill/>
        </a:ln>
        <a:effectLst/>
      </c:spPr>
    </c:title>
    <c:autoTitleDeleted val="0"/>
    <c:plotArea>
      <c:layout>
        <c:manualLayout>
          <c:layoutTarget val="inner"/>
          <c:xMode val="edge"/>
          <c:yMode val="edge"/>
          <c:x val="0.31424761283833963"/>
          <c:y val="0.2572709973753281"/>
          <c:w val="0.63560956677328251"/>
          <c:h val="0.57061056430446189"/>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dLbl>
            <c:dLbl>
              <c:idx val="1"/>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dLbl>
            <c:dLbl>
              <c:idx val="2"/>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dLbl>
            <c:dLbl>
              <c:idx val="3"/>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dLbl>
            <c:showLegendKey val="0"/>
            <c:showVal val="0"/>
            <c:showCatName val="0"/>
            <c:showSerName val="0"/>
            <c:showPercent val="0"/>
            <c:showBubbleSize val="0"/>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tabla'!$C$4;'[szakos stat_ 2017A.xls]vegleges tabla'!$G$4;'[szakos stat_ 2017A.xls]vegleges tabla'!$K$4;'[szakos stat_ 2017A.xls]vegleges tabla'!$O$4</c:f>
              <c:numCache>
                <c:formatCode>General</c:formatCode>
                <c:ptCount val="4"/>
                <c:pt idx="0">
                  <c:v>70</c:v>
                </c:pt>
                <c:pt idx="1">
                  <c:v>193</c:v>
                </c:pt>
                <c:pt idx="2">
                  <c:v>309</c:v>
                </c:pt>
                <c:pt idx="3">
                  <c:v>87</c:v>
                </c:pt>
              </c:numCache>
            </c:numRef>
          </c:val>
        </c:ser>
        <c:ser>
          <c:idx val="1"/>
          <c:order val="1"/>
          <c:dPt>
            <c:idx val="0"/>
            <c:bubble3D val="0"/>
            <c:spPr>
              <a:solidFill>
                <a:schemeClr val="accent1"/>
              </a:solidFill>
              <a:ln w="19050">
                <a:solidFill>
                  <a:schemeClr val="lt1"/>
                </a:solidFill>
              </a:ln>
              <a:effectLst/>
            </c:spPr>
          </c:dPt>
          <c:dPt>
            <c:idx val="1"/>
            <c:bubble3D val="0"/>
          </c:dPt>
          <c:dPt>
            <c:idx val="2"/>
            <c:bubble3D val="0"/>
          </c:dPt>
          <c:dPt>
            <c:idx val="3"/>
            <c:bubble3D val="0"/>
          </c:dPt>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Lit>
              <c:formatCode>General</c:formatCode>
              <c:ptCount val="1"/>
              <c:pt idx="0">
                <c:v>1</c:v>
              </c:pt>
            </c:numLit>
          </c:val>
        </c:ser>
        <c:dLbls>
          <c:showLegendKey val="0"/>
          <c:showVal val="0"/>
          <c:showCatName val="0"/>
          <c:showSerName val="0"/>
          <c:showPercent val="0"/>
          <c:showBubbleSize val="0"/>
          <c:showLeaderLines val="0"/>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földrajz BSc (2015)</a:t>
            </a:r>
          </a:p>
        </c:rich>
      </c:tx>
      <c:layout/>
      <c:overlay val="0"/>
      <c:spPr>
        <a:noFill/>
        <a:ln>
          <a:noFill/>
        </a:ln>
        <a:effectLst/>
      </c:sp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tabla'!$E$7;'[szakos stat_ 2017A.xls]vegleges tabla'!$I$7;'[szakos stat_ 2017A.xls]vegleges tabla'!$M$7;'[szakos stat_ 2017A.xls]vegleges tabla'!$Q$7</c:f>
              <c:numCache>
                <c:formatCode>General</c:formatCode>
                <c:ptCount val="4"/>
                <c:pt idx="0">
                  <c:v>45</c:v>
                </c:pt>
                <c:pt idx="1">
                  <c:v>66</c:v>
                </c:pt>
                <c:pt idx="2">
                  <c:v>89</c:v>
                </c:pt>
                <c:pt idx="3">
                  <c:v>28</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földrajz BSc (2016)</a:t>
            </a:r>
          </a:p>
        </c:rich>
      </c:tx>
      <c:layout/>
      <c:overlay val="0"/>
      <c:spPr>
        <a:noFill/>
        <a:ln>
          <a:noFill/>
        </a:ln>
        <a:effectLst/>
      </c:sp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tabla'!$D$7;'[szakos stat_ 2017A.xls]vegleges tabla'!$H$7;'[szakos stat_ 2017A.xls]vegleges tabla'!$L$7;'[szakos stat_ 2017A.xls]vegleges tabla'!$P$7</c:f>
              <c:numCache>
                <c:formatCode>General</c:formatCode>
                <c:ptCount val="4"/>
                <c:pt idx="0">
                  <c:v>40</c:v>
                </c:pt>
                <c:pt idx="1">
                  <c:v>87</c:v>
                </c:pt>
                <c:pt idx="2">
                  <c:v>95</c:v>
                </c:pt>
                <c:pt idx="3">
                  <c:v>27</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u-HU"/>
              <a:t>földrajz BSc (2017)</a:t>
            </a:r>
          </a:p>
        </c:rich>
      </c:tx>
      <c:layout/>
      <c:overlay val="0"/>
      <c:spPr>
        <a:noFill/>
        <a:ln>
          <a:noFill/>
        </a:ln>
        <a:effectLst/>
      </c:sp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hu-H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dLbls>
          <c:cat>
            <c:strRef>
              <c:f>'[szakos stat_ 2017A.xls]vegleges tabla'!$B$4;'[szakos stat_ 2017A.xls]vegleges tabla'!$F$4;'[szakos stat_ 2017A.xls]vegleges tabla'!$J$4;'[szakos stat_ 2017A.xls]vegleges tabla'!$N$4</c:f>
              <c:strCache>
                <c:ptCount val="4"/>
                <c:pt idx="0">
                  <c:v>PTE-TTK</c:v>
                </c:pt>
                <c:pt idx="1">
                  <c:v>SZTE-TTIK</c:v>
                </c:pt>
                <c:pt idx="2">
                  <c:v>ELTE-TTK</c:v>
                </c:pt>
                <c:pt idx="3">
                  <c:v>DE-TTK</c:v>
                </c:pt>
              </c:strCache>
            </c:strRef>
          </c:cat>
          <c:val>
            <c:numRef>
              <c:f>'[szakos stat_ 2017A.xls]vegleges tabla'!$C$7;'[szakos stat_ 2017A.xls]vegleges tabla'!$G$7;'[szakos stat_ 2017A.xls]vegleges tabla'!$K$7;'[szakos stat_ 2017A.xls]vegleges tabla'!$O$7</c:f>
              <c:numCache>
                <c:formatCode>General</c:formatCode>
                <c:ptCount val="4"/>
                <c:pt idx="0">
                  <c:v>28</c:v>
                </c:pt>
                <c:pt idx="1">
                  <c:v>49</c:v>
                </c:pt>
                <c:pt idx="2">
                  <c:v>82</c:v>
                </c:pt>
                <c:pt idx="3">
                  <c:v>29</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l"/>
      <c:layout/>
      <c:overlay val="1"/>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hu-HU"/>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D01922A-2D09-4D9E-9840-4CD650D898A9}" type="datetimeFigureOut">
              <a:rPr lang="hu-HU"/>
              <a:pPr>
                <a:defRPr/>
              </a:pPr>
              <a:t>2017.09.20.</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hu-HU" noProof="0"/>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noProof="0" smtClean="0"/>
              <a:t>Mintaszöveg szerkesztése</a:t>
            </a:r>
          </a:p>
          <a:p>
            <a:pPr lvl="1"/>
            <a:r>
              <a:rPr lang="hu-HU" noProof="0" smtClean="0"/>
              <a:t>Második szint</a:t>
            </a:r>
          </a:p>
          <a:p>
            <a:pPr lvl="2"/>
            <a:r>
              <a:rPr lang="hu-HU" noProof="0" smtClean="0"/>
              <a:t>Harmadik szint</a:t>
            </a:r>
          </a:p>
          <a:p>
            <a:pPr lvl="3"/>
            <a:r>
              <a:rPr lang="hu-HU" noProof="0" smtClean="0"/>
              <a:t>Negyedik szint</a:t>
            </a:r>
          </a:p>
          <a:p>
            <a:pPr lvl="4"/>
            <a:r>
              <a:rPr lang="hu-HU" noProof="0" smtClean="0"/>
              <a:t>Ötödik szint</a:t>
            </a:r>
            <a:endParaRPr lang="hu-HU" noProof="0"/>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267BA51-3282-49A1-BB01-6458A79B7B58}" type="slidenum">
              <a:rPr lang="hu-HU"/>
              <a:pPr>
                <a:defRPr/>
              </a:pPr>
              <a:t>‹#›</a:t>
            </a:fld>
            <a:endParaRPr lang="hu-HU"/>
          </a:p>
        </p:txBody>
      </p:sp>
    </p:spTree>
    <p:extLst>
      <p:ext uri="{BB962C8B-B14F-4D97-AF65-F5344CB8AC3E}">
        <p14:creationId xmlns:p14="http://schemas.microsoft.com/office/powerpoint/2010/main" val="23453842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3</a:t>
            </a:fld>
            <a:endParaRPr lang="hu-HU"/>
          </a:p>
        </p:txBody>
      </p:sp>
    </p:spTree>
    <p:extLst>
      <p:ext uri="{BB962C8B-B14F-4D97-AF65-F5344CB8AC3E}">
        <p14:creationId xmlns:p14="http://schemas.microsoft.com/office/powerpoint/2010/main" val="1667311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Azt hiszem ez látod. Pécs a legfőbb baj. A bal oldalon vastagon szedettek eltűntek a </a:t>
            </a:r>
            <a:r>
              <a:rPr lang="hu-HU" dirty="0" err="1" smtClean="0"/>
              <a:t>top-ból</a:t>
            </a:r>
            <a:r>
              <a:rPr lang="hu-HU" smtClean="0"/>
              <a:t>…</a:t>
            </a:r>
            <a:endParaRPr lang="en-GB" dirty="0"/>
          </a:p>
        </p:txBody>
      </p:sp>
      <p:sp>
        <p:nvSpPr>
          <p:cNvPr id="4" name="Dia számának helye 3"/>
          <p:cNvSpPr>
            <a:spLocks noGrp="1"/>
          </p:cNvSpPr>
          <p:nvPr>
            <p:ph type="sldNum" sz="quarter" idx="10"/>
          </p:nvPr>
        </p:nvSpPr>
        <p:spPr/>
        <p:txBody>
          <a:bodyPr/>
          <a:lstStyle/>
          <a:p>
            <a:fld id="{8E2530E3-FE9F-4548-BB0C-A74468546D63}" type="slidenum">
              <a:rPr lang="hu-HU" smtClean="0"/>
              <a:t>16</a:t>
            </a:fld>
            <a:endParaRPr lang="hu-HU"/>
          </a:p>
        </p:txBody>
      </p:sp>
    </p:spTree>
    <p:extLst>
      <p:ext uri="{BB962C8B-B14F-4D97-AF65-F5344CB8AC3E}">
        <p14:creationId xmlns:p14="http://schemas.microsoft.com/office/powerpoint/2010/main" val="184398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Ez se meglepő, igazából a számok körülbelül megfelelnek a régiós átlagnak. De a lennének ilyen adataink a felsőoktatás egészére, biztos nem ez jönne ki. A tanárképzés valamelyest kedveltebb a falusi tanulók között.</a:t>
            </a:r>
            <a:endParaRPr lang="en-GB" dirty="0" smtClean="0"/>
          </a:p>
          <a:p>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17</a:t>
            </a:fld>
            <a:endParaRPr lang="hu-HU"/>
          </a:p>
        </p:txBody>
      </p:sp>
    </p:spTree>
    <p:extLst>
      <p:ext uri="{BB962C8B-B14F-4D97-AF65-F5344CB8AC3E}">
        <p14:creationId xmlns:p14="http://schemas.microsoft.com/office/powerpoint/2010/main" val="287197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Kicsik az eltérések az egyes képzések vonzáskörzetében, pl. a biológia címszó alatt összevontakéban semmi. A szőlészborász a leginkább területileg meghatározott képzésünk, de érdekes módon nem Tolnában, hanem Baranyában beágyazott. A Budapestről érkező hallgatók meglepően nagy aránya valamilyen </a:t>
            </a:r>
            <a:r>
              <a:rPr lang="hu-HU" dirty="0" err="1" smtClean="0"/>
              <a:t>tesis</a:t>
            </a:r>
            <a:r>
              <a:rPr lang="hu-HU" dirty="0" smtClean="0"/>
              <a:t>. Szerencsére Somogyban senki nem akar </a:t>
            </a:r>
            <a:r>
              <a:rPr lang="hu-HU" dirty="0" err="1" smtClean="0"/>
              <a:t>szőlőlre</a:t>
            </a:r>
            <a:r>
              <a:rPr lang="hu-HU" dirty="0" smtClean="0"/>
              <a:t> jönni, jobb ez így mindenkinek…</a:t>
            </a:r>
            <a:endParaRPr lang="en-GB" dirty="0" smtClean="0"/>
          </a:p>
          <a:p>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19</a:t>
            </a:fld>
            <a:endParaRPr lang="hu-HU"/>
          </a:p>
        </p:txBody>
      </p:sp>
    </p:spTree>
    <p:extLst>
      <p:ext uri="{BB962C8B-B14F-4D97-AF65-F5344CB8AC3E}">
        <p14:creationId xmlns:p14="http://schemas.microsoft.com/office/powerpoint/2010/main" val="3083810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20</a:t>
            </a:fld>
            <a:endParaRPr lang="hu-HU"/>
          </a:p>
        </p:txBody>
      </p:sp>
    </p:spTree>
    <p:extLst>
      <p:ext uri="{BB962C8B-B14F-4D97-AF65-F5344CB8AC3E}">
        <p14:creationId xmlns:p14="http://schemas.microsoft.com/office/powerpoint/2010/main" val="1914418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 pótfelvételi</a:t>
            </a:r>
            <a:endParaRPr lang="hu-HU" dirty="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4</a:t>
            </a:fld>
            <a:endParaRPr lang="hu-HU"/>
          </a:p>
        </p:txBody>
      </p:sp>
    </p:spTree>
    <p:extLst>
      <p:ext uri="{BB962C8B-B14F-4D97-AF65-F5344CB8AC3E}">
        <p14:creationId xmlns:p14="http://schemas.microsoft.com/office/powerpoint/2010/main" val="3009269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Földrajz 1, gazdaságinformatikus 2, sportszervezés 1</a:t>
            </a:r>
            <a:endParaRPr lang="hu-HU" dirty="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5</a:t>
            </a:fld>
            <a:endParaRPr lang="hu-HU"/>
          </a:p>
        </p:txBody>
      </p:sp>
    </p:spTree>
    <p:extLst>
      <p:ext uri="{BB962C8B-B14F-4D97-AF65-F5344CB8AC3E}">
        <p14:creationId xmlns:p14="http://schemas.microsoft.com/office/powerpoint/2010/main" val="1960931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Diagram, részesedés</a:t>
            </a:r>
            <a:endParaRPr lang="hu-HU" dirty="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7</a:t>
            </a:fld>
            <a:endParaRPr lang="hu-HU"/>
          </a:p>
        </p:txBody>
      </p:sp>
    </p:spTree>
    <p:extLst>
      <p:ext uri="{BB962C8B-B14F-4D97-AF65-F5344CB8AC3E}">
        <p14:creationId xmlns:p14="http://schemas.microsoft.com/office/powerpoint/2010/main" val="1757696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smtClean="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10</a:t>
            </a:fld>
            <a:endParaRPr lang="hu-HU"/>
          </a:p>
        </p:txBody>
      </p:sp>
    </p:spTree>
    <p:extLst>
      <p:ext uri="{BB962C8B-B14F-4D97-AF65-F5344CB8AC3E}">
        <p14:creationId xmlns:p14="http://schemas.microsoft.com/office/powerpoint/2010/main" val="2205990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pPr>
              <a:defRPr/>
            </a:pPr>
            <a:fld id="{4267BA51-3282-49A1-BB01-6458A79B7B58}" type="slidenum">
              <a:rPr lang="hu-HU" smtClean="0"/>
              <a:pPr>
                <a:defRPr/>
              </a:pPr>
              <a:t>11</a:t>
            </a:fld>
            <a:endParaRPr lang="hu-HU"/>
          </a:p>
        </p:txBody>
      </p:sp>
    </p:spTree>
    <p:extLst>
      <p:ext uri="{BB962C8B-B14F-4D97-AF65-F5344CB8AC3E}">
        <p14:creationId xmlns:p14="http://schemas.microsoft.com/office/powerpoint/2010/main" val="4143626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Ez egy Lechner Tudásközpontos térkép 2017-ből, amely a feltételezettnél erősebb és nagyobb pécsi területi vonzást mutat.</a:t>
            </a:r>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13</a:t>
            </a:fld>
            <a:endParaRPr lang="hu-HU"/>
          </a:p>
        </p:txBody>
      </p:sp>
    </p:spTree>
    <p:extLst>
      <p:ext uri="{BB962C8B-B14F-4D97-AF65-F5344CB8AC3E}">
        <p14:creationId xmlns:p14="http://schemas.microsoft.com/office/powerpoint/2010/main" val="4152906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 régi forma: vonzáskörzet a Dél-Dunántúl. Visszaeső számok, az átrendeződés oka</a:t>
            </a:r>
            <a:r>
              <a:rPr lang="hu-HU" baseline="0" dirty="0" smtClean="0"/>
              <a:t> a szakokban keresendő. </a:t>
            </a:r>
            <a:r>
              <a:rPr lang="hu-HU" dirty="0" smtClean="0"/>
              <a:t>Látszik néhány gond. Visszaestünk </a:t>
            </a:r>
            <a:r>
              <a:rPr lang="hu-HU" dirty="0" err="1" smtClean="0"/>
              <a:t>Szhelyen</a:t>
            </a:r>
            <a:r>
              <a:rPr lang="hu-HU" dirty="0" smtClean="0"/>
              <a:t>, </a:t>
            </a:r>
            <a:r>
              <a:rPr lang="hu-HU" dirty="0" err="1" smtClean="0"/>
              <a:t>Zeg-n</a:t>
            </a:r>
            <a:r>
              <a:rPr lang="hu-HU" dirty="0" smtClean="0"/>
              <a:t>, Dunaújvárosban, Pakson – minden távolabbi helyen, </a:t>
            </a:r>
            <a:r>
              <a:rPr lang="hu-HU" dirty="0" err="1" smtClean="0"/>
              <a:t>Bp</a:t>
            </a:r>
            <a:r>
              <a:rPr lang="hu-HU" dirty="0" smtClean="0"/>
              <a:t> kivételével, ott még nőni (</a:t>
            </a:r>
            <a:r>
              <a:rPr lang="hu-HU" dirty="0" err="1" smtClean="0"/>
              <a:t>tesi</a:t>
            </a:r>
            <a:r>
              <a:rPr lang="hu-HU" dirty="0" smtClean="0"/>
              <a:t> miatt) is tudtunk kicsit. </a:t>
            </a:r>
            <a:endParaRPr lang="en-GB" dirty="0" smtClean="0"/>
          </a:p>
          <a:p>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14</a:t>
            </a:fld>
            <a:endParaRPr lang="hu-HU"/>
          </a:p>
        </p:txBody>
      </p:sp>
    </p:spTree>
    <p:extLst>
      <p:ext uri="{BB962C8B-B14F-4D97-AF65-F5344CB8AC3E}">
        <p14:creationId xmlns:p14="http://schemas.microsoft.com/office/powerpoint/2010/main" val="114759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Fő tanulsága, hogy a tanári és mesterképzésünk még erősebben régiós…de nagy eltérések nincsenek</a:t>
            </a:r>
            <a:endParaRPr lang="en-GB" dirty="0" smtClean="0"/>
          </a:p>
          <a:p>
            <a:endParaRPr lang="hu-HU" dirty="0"/>
          </a:p>
        </p:txBody>
      </p:sp>
      <p:sp>
        <p:nvSpPr>
          <p:cNvPr id="4" name="Dia számának helye 3"/>
          <p:cNvSpPr>
            <a:spLocks noGrp="1"/>
          </p:cNvSpPr>
          <p:nvPr>
            <p:ph type="sldNum" sz="quarter" idx="10"/>
          </p:nvPr>
        </p:nvSpPr>
        <p:spPr/>
        <p:txBody>
          <a:bodyPr/>
          <a:lstStyle/>
          <a:p>
            <a:fld id="{8E2530E3-FE9F-4548-BB0C-A74468546D63}" type="slidenum">
              <a:rPr lang="hu-HU" smtClean="0"/>
              <a:t>15</a:t>
            </a:fld>
            <a:endParaRPr lang="hu-HU"/>
          </a:p>
        </p:txBody>
      </p:sp>
    </p:spTree>
    <p:extLst>
      <p:ext uri="{BB962C8B-B14F-4D97-AF65-F5344CB8AC3E}">
        <p14:creationId xmlns:p14="http://schemas.microsoft.com/office/powerpoint/2010/main" val="11991399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4" name="Derékszögű háromszög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Csoportba foglalás 15"/>
          <p:cNvGrpSpPr>
            <a:grpSpLocks/>
          </p:cNvGrpSpPr>
          <p:nvPr/>
        </p:nvGrpSpPr>
        <p:grpSpPr bwMode="auto">
          <a:xfrm>
            <a:off x="-3175" y="4953000"/>
            <a:ext cx="9147175" cy="1911350"/>
            <a:chOff x="-3765" y="4832896"/>
            <a:chExt cx="9147765" cy="2032192"/>
          </a:xfrm>
        </p:grpSpPr>
        <p:sp>
          <p:nvSpPr>
            <p:cNvPr id="6" name="Szabadkézi sokszög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Szabadkézi sokszög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Szabadkézi sokszög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Egyenes összekötő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Cím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hu-HU" smtClean="0"/>
              <a:t>Mintacím szerkesztése</a:t>
            </a:r>
            <a:endParaRPr lang="en-US"/>
          </a:p>
        </p:txBody>
      </p:sp>
      <p:sp>
        <p:nvSpPr>
          <p:cNvPr id="17" name="Alcím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hu-HU" smtClean="0"/>
              <a:t>Alcím mintájának szerkesztése</a:t>
            </a:r>
            <a:endParaRPr lang="en-US"/>
          </a:p>
        </p:txBody>
      </p:sp>
      <p:sp>
        <p:nvSpPr>
          <p:cNvPr id="11" name="Dátum helye 29"/>
          <p:cNvSpPr>
            <a:spLocks noGrp="1"/>
          </p:cNvSpPr>
          <p:nvPr>
            <p:ph type="dt" sz="half" idx="10"/>
          </p:nvPr>
        </p:nvSpPr>
        <p:spPr/>
        <p:txBody>
          <a:bodyPr/>
          <a:lstStyle>
            <a:lvl1pPr>
              <a:defRPr>
                <a:solidFill>
                  <a:srgbClr val="FFFFFF"/>
                </a:solidFill>
              </a:defRPr>
            </a:lvl1pPr>
            <a:extLst/>
          </a:lstStyle>
          <a:p>
            <a:pPr>
              <a:defRPr/>
            </a:pPr>
            <a:fld id="{75F1DD44-119A-4825-A846-124A814B21CF}" type="datetimeFigureOut">
              <a:rPr lang="hu-HU"/>
              <a:pPr>
                <a:defRPr/>
              </a:pPr>
              <a:t>2017.09.20.</a:t>
            </a:fld>
            <a:endParaRPr lang="hu-HU"/>
          </a:p>
        </p:txBody>
      </p:sp>
      <p:sp>
        <p:nvSpPr>
          <p:cNvPr id="12" name="Élőláb helye 18"/>
          <p:cNvSpPr>
            <a:spLocks noGrp="1"/>
          </p:cNvSpPr>
          <p:nvPr>
            <p:ph type="ftr" sz="quarter" idx="11"/>
          </p:nvPr>
        </p:nvSpPr>
        <p:spPr/>
        <p:txBody>
          <a:bodyPr/>
          <a:lstStyle>
            <a:lvl1pPr>
              <a:defRPr>
                <a:solidFill>
                  <a:schemeClr val="accent1">
                    <a:tint val="20000"/>
                  </a:schemeClr>
                </a:solidFill>
              </a:defRPr>
            </a:lvl1pPr>
            <a:extLst/>
          </a:lstStyle>
          <a:p>
            <a:pPr>
              <a:defRPr/>
            </a:pPr>
            <a:endParaRPr lang="hu-HU"/>
          </a:p>
        </p:txBody>
      </p:sp>
      <p:sp>
        <p:nvSpPr>
          <p:cNvPr id="13" name="Dia számának helye 26"/>
          <p:cNvSpPr>
            <a:spLocks noGrp="1"/>
          </p:cNvSpPr>
          <p:nvPr>
            <p:ph type="sldNum" sz="quarter" idx="12"/>
          </p:nvPr>
        </p:nvSpPr>
        <p:spPr/>
        <p:txBody>
          <a:bodyPr/>
          <a:lstStyle>
            <a:lvl1pPr>
              <a:defRPr>
                <a:solidFill>
                  <a:srgbClr val="FFFFFF"/>
                </a:solidFill>
              </a:defRPr>
            </a:lvl1pPr>
            <a:extLst/>
          </a:lstStyle>
          <a:p>
            <a:pPr>
              <a:defRPr/>
            </a:pPr>
            <a:fld id="{3B8F9F7A-5603-49B2-983D-DD073EF9233C}" type="slidenum">
              <a:rPr lang="hu-HU"/>
              <a:pPr>
                <a:defRPr/>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extLst/>
          </a:lstStyle>
          <a:p>
            <a:r>
              <a:rPr lang="hu-HU" smtClean="0"/>
              <a:t>Mintacím szerkesztése</a:t>
            </a:r>
            <a:endParaRPr lang="en-US"/>
          </a:p>
        </p:txBody>
      </p:sp>
      <p:sp>
        <p:nvSpPr>
          <p:cNvPr id="3" name="Függőleges szöveg helye 2"/>
          <p:cNvSpPr>
            <a:spLocks noGrp="1"/>
          </p:cNvSpPr>
          <p:nvPr>
            <p:ph type="body" orient="vert" idx="1"/>
          </p:nvPr>
        </p:nvSpPr>
        <p:spPr>
          <a:xfrm>
            <a:off x="457200" y="1481329"/>
            <a:ext cx="8229600" cy="4386071"/>
          </a:xfrm>
        </p:spPr>
        <p:txBody>
          <a:bodyPr vert="eaVert"/>
          <a:lstStyle>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fld id="{72BA2EE5-0F79-4100-9F5B-EA24C430B88F}" type="datetimeFigureOut">
              <a:rPr lang="hu-HU"/>
              <a:pPr>
                <a:defRPr/>
              </a:pPr>
              <a:t>2017.09.20.</a:t>
            </a:fld>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2740EB63-D3E0-4E43-9868-A3BE824C4038}"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844013" y="274640"/>
            <a:ext cx="1777470" cy="5592761"/>
          </a:xfrm>
        </p:spPr>
        <p:txBody>
          <a:bodyPr vert="eaVert"/>
          <a:lstStyle>
            <a:extLst/>
          </a:lstStyle>
          <a:p>
            <a:r>
              <a:rPr lang="hu-HU" smtClean="0"/>
              <a:t>Mintacím szerkesztése</a:t>
            </a:r>
            <a:endParaRPr lang="en-US"/>
          </a:p>
        </p:txBody>
      </p:sp>
      <p:sp>
        <p:nvSpPr>
          <p:cNvPr id="3" name="Függőleges szöveg helye 2"/>
          <p:cNvSpPr>
            <a:spLocks noGrp="1"/>
          </p:cNvSpPr>
          <p:nvPr>
            <p:ph type="body" orient="vert" idx="1"/>
          </p:nvPr>
        </p:nvSpPr>
        <p:spPr>
          <a:xfrm>
            <a:off x="457200" y="274641"/>
            <a:ext cx="6324600" cy="5592760"/>
          </a:xfrm>
        </p:spPr>
        <p:txBody>
          <a:bodyPr vert="eaVert"/>
          <a:lstStyle>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fld id="{38A1AB8A-3166-4598-B168-F3851B9EAE32}" type="datetimeFigureOut">
              <a:rPr lang="hu-HU"/>
              <a:pPr>
                <a:defRPr/>
              </a:pPr>
              <a:t>2017.09.20.</a:t>
            </a:fld>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5D7210F3-53BD-4157-A28E-F11F9CBF9677}"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7" name="Cím 6"/>
          <p:cNvSpPr>
            <a:spLocks noGrp="1"/>
          </p:cNvSpPr>
          <p:nvPr>
            <p:ph type="title"/>
          </p:nvPr>
        </p:nvSpPr>
        <p:spPr/>
        <p:txBody>
          <a:bodyPr rtlCol="0"/>
          <a:lstStyle>
            <a:extLst/>
          </a:lstStyle>
          <a:p>
            <a:r>
              <a:rPr lang="hu-HU" smtClean="0"/>
              <a:t>Mintacím szerkesztése</a:t>
            </a:r>
            <a:endParaRPr lang="en-US"/>
          </a:p>
        </p:txBody>
      </p:sp>
      <p:sp>
        <p:nvSpPr>
          <p:cNvPr id="4" name="Dátum helye 9"/>
          <p:cNvSpPr>
            <a:spLocks noGrp="1"/>
          </p:cNvSpPr>
          <p:nvPr>
            <p:ph type="dt" sz="half" idx="10"/>
          </p:nvPr>
        </p:nvSpPr>
        <p:spPr/>
        <p:txBody>
          <a:bodyPr/>
          <a:lstStyle>
            <a:lvl1pPr>
              <a:defRPr/>
            </a:lvl1pPr>
          </a:lstStyle>
          <a:p>
            <a:pPr>
              <a:defRPr/>
            </a:pPr>
            <a:fld id="{4E124A90-2D18-4D3D-922F-817B35AAD89F}" type="datetimeFigureOut">
              <a:rPr lang="hu-HU"/>
              <a:pPr>
                <a:defRPr/>
              </a:pPr>
              <a:t>2017.09.20.</a:t>
            </a:fld>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14845EF6-CA4A-4207-BA0D-C1DFFC72E466}" type="slidenum">
              <a:rPr lang="hu-HU"/>
              <a:pPr>
                <a:defRPr/>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Sávnyíl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Sávnyíl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Cím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hu-HU" smtClean="0"/>
              <a:t>Mintacím szerkesztése</a:t>
            </a:r>
            <a:endParaRPr lang="en-US"/>
          </a:p>
        </p:txBody>
      </p:sp>
      <p:sp>
        <p:nvSpPr>
          <p:cNvPr id="3" name="Szöveg helye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hu-HU" smtClean="0"/>
              <a:t>Mintaszöveg szerkesztése</a:t>
            </a:r>
          </a:p>
        </p:txBody>
      </p:sp>
      <p:sp>
        <p:nvSpPr>
          <p:cNvPr id="6" name="Dátum helye 3"/>
          <p:cNvSpPr>
            <a:spLocks noGrp="1"/>
          </p:cNvSpPr>
          <p:nvPr>
            <p:ph type="dt" sz="half" idx="10"/>
          </p:nvPr>
        </p:nvSpPr>
        <p:spPr/>
        <p:txBody>
          <a:bodyPr/>
          <a:lstStyle>
            <a:lvl1pPr>
              <a:defRPr/>
            </a:lvl1pPr>
            <a:extLst/>
          </a:lstStyle>
          <a:p>
            <a:pPr>
              <a:defRPr/>
            </a:pPr>
            <a:fld id="{A752F347-53CC-4F8A-BA4C-72EAF20CD9F8}" type="datetimeFigureOut">
              <a:rPr lang="hu-HU"/>
              <a:pPr>
                <a:defRPr/>
              </a:pPr>
              <a:t>2017.09.20.</a:t>
            </a:fld>
            <a:endParaRPr lang="hu-HU"/>
          </a:p>
        </p:txBody>
      </p:sp>
      <p:sp>
        <p:nvSpPr>
          <p:cNvPr id="7" name="Élőláb helye 4"/>
          <p:cNvSpPr>
            <a:spLocks noGrp="1"/>
          </p:cNvSpPr>
          <p:nvPr>
            <p:ph type="ftr" sz="quarter" idx="11"/>
          </p:nvPr>
        </p:nvSpPr>
        <p:spPr/>
        <p:txBody>
          <a:bodyPr/>
          <a:lstStyle>
            <a:lvl1pPr>
              <a:defRPr/>
            </a:lvl1pPr>
            <a:extLst/>
          </a:lstStyle>
          <a:p>
            <a:pPr>
              <a:defRPr/>
            </a:pPr>
            <a:endParaRPr lang="hu-HU"/>
          </a:p>
        </p:txBody>
      </p:sp>
      <p:sp>
        <p:nvSpPr>
          <p:cNvPr id="8" name="Dia számának helye 5"/>
          <p:cNvSpPr>
            <a:spLocks noGrp="1"/>
          </p:cNvSpPr>
          <p:nvPr>
            <p:ph type="sldNum" sz="quarter" idx="12"/>
          </p:nvPr>
        </p:nvSpPr>
        <p:spPr/>
        <p:txBody>
          <a:bodyPr/>
          <a:lstStyle>
            <a:lvl1pPr>
              <a:defRPr/>
            </a:lvl1pPr>
            <a:extLst/>
          </a:lstStyle>
          <a:p>
            <a:pPr>
              <a:defRPr/>
            </a:pPr>
            <a:fld id="{DE1C642C-EA66-4111-A0A3-A1A87011EE07}"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 name="Tartalom helye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Tartalom helye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8" name="Cím 7"/>
          <p:cNvSpPr>
            <a:spLocks noGrp="1"/>
          </p:cNvSpPr>
          <p:nvPr>
            <p:ph type="title"/>
          </p:nvPr>
        </p:nvSpPr>
        <p:spPr/>
        <p:txBody>
          <a:bodyPr rtlCol="0"/>
          <a:lstStyle>
            <a:extLst/>
          </a:lstStyle>
          <a:p>
            <a:r>
              <a:rPr lang="hu-HU" smtClean="0"/>
              <a:t>Mintacím szerkesztése</a:t>
            </a:r>
            <a:endParaRPr lang="en-US"/>
          </a:p>
        </p:txBody>
      </p:sp>
      <p:sp>
        <p:nvSpPr>
          <p:cNvPr id="5" name="Dátum helye 4"/>
          <p:cNvSpPr>
            <a:spLocks noGrp="1"/>
          </p:cNvSpPr>
          <p:nvPr>
            <p:ph type="dt" sz="half" idx="10"/>
          </p:nvPr>
        </p:nvSpPr>
        <p:spPr/>
        <p:txBody>
          <a:bodyPr/>
          <a:lstStyle>
            <a:lvl1pPr>
              <a:defRPr/>
            </a:lvl1pPr>
            <a:extLst/>
          </a:lstStyle>
          <a:p>
            <a:pPr>
              <a:defRPr/>
            </a:pPr>
            <a:fld id="{A31FFFA2-E686-49F7-A2D6-A75DD70F806F}" type="datetimeFigureOut">
              <a:rPr lang="hu-HU"/>
              <a:pPr>
                <a:defRPr/>
              </a:pPr>
              <a:t>2017.09.20.</a:t>
            </a:fld>
            <a:endParaRPr lang="hu-HU"/>
          </a:p>
        </p:txBody>
      </p:sp>
      <p:sp>
        <p:nvSpPr>
          <p:cNvPr id="6" name="Élőláb helye 5"/>
          <p:cNvSpPr>
            <a:spLocks noGrp="1"/>
          </p:cNvSpPr>
          <p:nvPr>
            <p:ph type="ftr" sz="quarter" idx="11"/>
          </p:nvPr>
        </p:nvSpPr>
        <p:spPr/>
        <p:txBody>
          <a:bodyPr/>
          <a:lstStyle>
            <a:lvl1pPr>
              <a:defRPr/>
            </a:lvl1pPr>
            <a:extLst/>
          </a:lstStyle>
          <a:p>
            <a:pPr>
              <a:defRPr/>
            </a:pPr>
            <a:endParaRPr lang="hu-HU"/>
          </a:p>
        </p:txBody>
      </p:sp>
      <p:sp>
        <p:nvSpPr>
          <p:cNvPr id="7" name="Dia számának helye 6"/>
          <p:cNvSpPr>
            <a:spLocks noGrp="1"/>
          </p:cNvSpPr>
          <p:nvPr>
            <p:ph type="sldNum" sz="quarter" idx="12"/>
          </p:nvPr>
        </p:nvSpPr>
        <p:spPr/>
        <p:txBody>
          <a:bodyPr/>
          <a:lstStyle>
            <a:lvl1pPr>
              <a:defRPr/>
            </a:lvl1pPr>
            <a:extLst/>
          </a:lstStyle>
          <a:p>
            <a:pPr>
              <a:defRPr/>
            </a:pPr>
            <a:fld id="{CF62D615-843E-4AA3-962B-25723DABA528}"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8229600" cy="1143000"/>
          </a:xfrm>
        </p:spPr>
        <p:txBody>
          <a:bodyPr/>
          <a:lstStyle>
            <a:lvl1pPr>
              <a:defRPr/>
            </a:lvl1pPr>
            <a:extLst/>
          </a:lstStyle>
          <a:p>
            <a:r>
              <a:rPr lang="hu-HU" smtClean="0"/>
              <a:t>Mintacím szerkesztése</a:t>
            </a:r>
            <a:endParaRPr lang="en-US"/>
          </a:p>
        </p:txBody>
      </p:sp>
      <p:sp>
        <p:nvSpPr>
          <p:cNvPr id="3" name="Szöveg hely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hu-HU" smtClean="0"/>
              <a:t>Mintaszöveg szerkesztése</a:t>
            </a:r>
          </a:p>
        </p:txBody>
      </p:sp>
      <p:sp>
        <p:nvSpPr>
          <p:cNvPr id="4" name="Szöveg hely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hu-HU" smtClean="0"/>
              <a:t>Mintaszöveg szerkesztése</a:t>
            </a:r>
          </a:p>
        </p:txBody>
      </p:sp>
      <p:sp>
        <p:nvSpPr>
          <p:cNvPr id="5" name="Tartalom helye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6" name="Tartalom helye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7" name="Dátum helye 6"/>
          <p:cNvSpPr>
            <a:spLocks noGrp="1"/>
          </p:cNvSpPr>
          <p:nvPr>
            <p:ph type="dt" sz="half" idx="10"/>
          </p:nvPr>
        </p:nvSpPr>
        <p:spPr/>
        <p:txBody>
          <a:bodyPr/>
          <a:lstStyle>
            <a:lvl1pPr>
              <a:defRPr/>
            </a:lvl1pPr>
            <a:extLst/>
          </a:lstStyle>
          <a:p>
            <a:pPr>
              <a:defRPr/>
            </a:pPr>
            <a:fld id="{10C48A5B-AC78-4D17-B785-42955E5ECD84}" type="datetimeFigureOut">
              <a:rPr lang="hu-HU"/>
              <a:pPr>
                <a:defRPr/>
              </a:pPr>
              <a:t>2017.09.20.</a:t>
            </a:fld>
            <a:endParaRPr lang="hu-HU"/>
          </a:p>
        </p:txBody>
      </p:sp>
      <p:sp>
        <p:nvSpPr>
          <p:cNvPr id="8" name="Élőláb helye 7"/>
          <p:cNvSpPr>
            <a:spLocks noGrp="1"/>
          </p:cNvSpPr>
          <p:nvPr>
            <p:ph type="ftr" sz="quarter" idx="11"/>
          </p:nvPr>
        </p:nvSpPr>
        <p:spPr/>
        <p:txBody>
          <a:bodyPr/>
          <a:lstStyle>
            <a:lvl1pPr>
              <a:defRPr/>
            </a:lvl1pPr>
            <a:extLst/>
          </a:lstStyle>
          <a:p>
            <a:pPr>
              <a:defRPr/>
            </a:pPr>
            <a:endParaRPr lang="hu-HU"/>
          </a:p>
        </p:txBody>
      </p:sp>
      <p:sp>
        <p:nvSpPr>
          <p:cNvPr id="9" name="Dia számának helye 8"/>
          <p:cNvSpPr>
            <a:spLocks noGrp="1"/>
          </p:cNvSpPr>
          <p:nvPr>
            <p:ph type="sldNum" sz="quarter" idx="12"/>
          </p:nvPr>
        </p:nvSpPr>
        <p:spPr/>
        <p:txBody>
          <a:bodyPr/>
          <a:lstStyle>
            <a:lvl1pPr>
              <a:defRPr/>
            </a:lvl1pPr>
            <a:extLst/>
          </a:lstStyle>
          <a:p>
            <a:pPr>
              <a:defRPr/>
            </a:pPr>
            <a:fld id="{E50C4619-76EF-47A8-A333-8CEEA4C19499}" type="slidenum">
              <a:rPr lang="hu-HU"/>
              <a:pPr>
                <a:defRPr/>
              </a:pPr>
              <a:t>‹#›</a:t>
            </a:fld>
            <a:endParaRPr lang="hu-H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Cím 5"/>
          <p:cNvSpPr>
            <a:spLocks noGrp="1"/>
          </p:cNvSpPr>
          <p:nvPr>
            <p:ph type="title"/>
          </p:nvPr>
        </p:nvSpPr>
        <p:spPr/>
        <p:txBody>
          <a:bodyPr rtlCol="0"/>
          <a:lstStyle>
            <a:extLst/>
          </a:lstStyle>
          <a:p>
            <a:r>
              <a:rPr lang="hu-HU" smtClean="0"/>
              <a:t>Mintacím szerkesztése</a:t>
            </a:r>
            <a:endParaRPr lang="en-US"/>
          </a:p>
        </p:txBody>
      </p:sp>
      <p:sp>
        <p:nvSpPr>
          <p:cNvPr id="3" name="Dátum helye 2"/>
          <p:cNvSpPr>
            <a:spLocks noGrp="1"/>
          </p:cNvSpPr>
          <p:nvPr>
            <p:ph type="dt" sz="half" idx="10"/>
          </p:nvPr>
        </p:nvSpPr>
        <p:spPr/>
        <p:txBody>
          <a:bodyPr/>
          <a:lstStyle>
            <a:lvl1pPr>
              <a:defRPr/>
            </a:lvl1pPr>
            <a:extLst/>
          </a:lstStyle>
          <a:p>
            <a:pPr>
              <a:defRPr/>
            </a:pPr>
            <a:fld id="{8BE9C0F5-A9BA-4968-9B04-E94DD7CAA623}" type="datetimeFigureOut">
              <a:rPr lang="hu-HU"/>
              <a:pPr>
                <a:defRPr/>
              </a:pPr>
              <a:t>2017.09.20.</a:t>
            </a:fld>
            <a:endParaRPr lang="hu-HU"/>
          </a:p>
        </p:txBody>
      </p:sp>
      <p:sp>
        <p:nvSpPr>
          <p:cNvPr id="4" name="Élőláb helye 3"/>
          <p:cNvSpPr>
            <a:spLocks noGrp="1"/>
          </p:cNvSpPr>
          <p:nvPr>
            <p:ph type="ftr" sz="quarter" idx="11"/>
          </p:nvPr>
        </p:nvSpPr>
        <p:spPr/>
        <p:txBody>
          <a:bodyPr/>
          <a:lstStyle>
            <a:lvl1pPr>
              <a:defRPr/>
            </a:lvl1pPr>
            <a:extLst/>
          </a:lstStyle>
          <a:p>
            <a:pPr>
              <a:defRPr/>
            </a:pPr>
            <a:endParaRPr lang="hu-HU"/>
          </a:p>
        </p:txBody>
      </p:sp>
      <p:sp>
        <p:nvSpPr>
          <p:cNvPr id="5" name="Dia számának helye 4"/>
          <p:cNvSpPr>
            <a:spLocks noGrp="1"/>
          </p:cNvSpPr>
          <p:nvPr>
            <p:ph type="sldNum" sz="quarter" idx="12"/>
          </p:nvPr>
        </p:nvSpPr>
        <p:spPr/>
        <p:txBody>
          <a:bodyPr/>
          <a:lstStyle>
            <a:lvl1pPr>
              <a:defRPr/>
            </a:lvl1pPr>
            <a:extLst/>
          </a:lstStyle>
          <a:p>
            <a:pPr>
              <a:defRPr/>
            </a:pPr>
            <a:fld id="{1BDC7FCB-3359-4B19-B452-D5E3ED1BC938}"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9"/>
          <p:cNvSpPr>
            <a:spLocks noGrp="1"/>
          </p:cNvSpPr>
          <p:nvPr>
            <p:ph type="dt" sz="half" idx="10"/>
          </p:nvPr>
        </p:nvSpPr>
        <p:spPr/>
        <p:txBody>
          <a:bodyPr/>
          <a:lstStyle>
            <a:lvl1pPr>
              <a:defRPr/>
            </a:lvl1pPr>
          </a:lstStyle>
          <a:p>
            <a:pPr>
              <a:defRPr/>
            </a:pPr>
            <a:fld id="{66A33A90-09CF-4881-9B43-9AAB28110FD4}" type="datetimeFigureOut">
              <a:rPr lang="hu-HU"/>
              <a:pPr>
                <a:defRPr/>
              </a:pPr>
              <a:t>2017.09.20.</a:t>
            </a:fld>
            <a:endParaRPr lang="hu-HU"/>
          </a:p>
        </p:txBody>
      </p:sp>
      <p:sp>
        <p:nvSpPr>
          <p:cNvPr id="3" name="Élőláb helye 21"/>
          <p:cNvSpPr>
            <a:spLocks noGrp="1"/>
          </p:cNvSpPr>
          <p:nvPr>
            <p:ph type="ftr" sz="quarter" idx="11"/>
          </p:nvPr>
        </p:nvSpPr>
        <p:spPr/>
        <p:txBody>
          <a:bodyPr/>
          <a:lstStyle>
            <a:lvl1pPr>
              <a:defRPr/>
            </a:lvl1pPr>
          </a:lstStyle>
          <a:p>
            <a:pPr>
              <a:defRPr/>
            </a:pPr>
            <a:endParaRPr lang="hu-HU"/>
          </a:p>
        </p:txBody>
      </p:sp>
      <p:sp>
        <p:nvSpPr>
          <p:cNvPr id="4" name="Dia számának helye 17"/>
          <p:cNvSpPr>
            <a:spLocks noGrp="1"/>
          </p:cNvSpPr>
          <p:nvPr>
            <p:ph type="sldNum" sz="quarter" idx="12"/>
          </p:nvPr>
        </p:nvSpPr>
        <p:spPr/>
        <p:txBody>
          <a:bodyPr/>
          <a:lstStyle>
            <a:lvl1pPr>
              <a:defRPr/>
            </a:lvl1pPr>
          </a:lstStyle>
          <a:p>
            <a:pPr>
              <a:defRPr/>
            </a:pPr>
            <a:fld id="{00201BBA-B307-44F5-BC76-A0E6C522EF29}"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hu-HU" smtClean="0"/>
              <a:t>Mintacím szerkesztése</a:t>
            </a:r>
            <a:endParaRPr lang="en-US"/>
          </a:p>
        </p:txBody>
      </p:sp>
      <p:sp>
        <p:nvSpPr>
          <p:cNvPr id="3" name="Szöveg hely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hu-HU" smtClean="0"/>
              <a:t>Mintaszöveg szerkesztése</a:t>
            </a:r>
          </a:p>
        </p:txBody>
      </p:sp>
      <p:sp>
        <p:nvSpPr>
          <p:cNvPr id="4" name="Tartalom helye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4"/>
          <p:cNvSpPr>
            <a:spLocks noGrp="1"/>
          </p:cNvSpPr>
          <p:nvPr>
            <p:ph type="dt" sz="half" idx="10"/>
          </p:nvPr>
        </p:nvSpPr>
        <p:spPr/>
        <p:txBody>
          <a:bodyPr/>
          <a:lstStyle>
            <a:lvl1pPr>
              <a:defRPr/>
            </a:lvl1pPr>
            <a:extLst/>
          </a:lstStyle>
          <a:p>
            <a:pPr>
              <a:defRPr/>
            </a:pPr>
            <a:fld id="{7AE4A6BA-826F-4976-9D79-AAD37E95C1CF}" type="datetimeFigureOut">
              <a:rPr lang="hu-HU"/>
              <a:pPr>
                <a:defRPr/>
              </a:pPr>
              <a:t>2017.09.20.</a:t>
            </a:fld>
            <a:endParaRPr lang="hu-HU"/>
          </a:p>
        </p:txBody>
      </p:sp>
      <p:sp>
        <p:nvSpPr>
          <p:cNvPr id="6" name="Élőláb helye 5"/>
          <p:cNvSpPr>
            <a:spLocks noGrp="1"/>
          </p:cNvSpPr>
          <p:nvPr>
            <p:ph type="ftr" sz="quarter" idx="11"/>
          </p:nvPr>
        </p:nvSpPr>
        <p:spPr/>
        <p:txBody>
          <a:bodyPr/>
          <a:lstStyle>
            <a:lvl1pPr>
              <a:defRPr/>
            </a:lvl1pPr>
            <a:extLst/>
          </a:lstStyle>
          <a:p>
            <a:pPr>
              <a:defRPr/>
            </a:pPr>
            <a:endParaRPr lang="hu-HU"/>
          </a:p>
        </p:txBody>
      </p:sp>
      <p:sp>
        <p:nvSpPr>
          <p:cNvPr id="7" name="Dia számának helye 6"/>
          <p:cNvSpPr>
            <a:spLocks noGrp="1"/>
          </p:cNvSpPr>
          <p:nvPr>
            <p:ph type="sldNum" sz="quarter" idx="12"/>
          </p:nvPr>
        </p:nvSpPr>
        <p:spPr/>
        <p:txBody>
          <a:bodyPr/>
          <a:lstStyle>
            <a:lvl1pPr>
              <a:defRPr/>
            </a:lvl1pPr>
            <a:extLst/>
          </a:lstStyle>
          <a:p>
            <a:pPr>
              <a:defRPr/>
            </a:pPr>
            <a:fld id="{EAF989FC-4623-4693-97ED-200474730054}" type="slidenum">
              <a:rPr lang="hu-HU"/>
              <a:pPr>
                <a:defRPr/>
              </a:pPr>
              <a:t>‹#›</a:t>
            </a:fld>
            <a:endParaRPr lang="hu-H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Szabadkézi sokszög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Szabadkézi sokszög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Derékszögű háromszög 6"/>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Egyenes összekötő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ávnyíl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Sávnyíl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Szöveg helye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hu-HU" smtClean="0"/>
              <a:t>Mintaszöveg szerkesztése</a:t>
            </a:r>
          </a:p>
        </p:txBody>
      </p:sp>
      <p:sp>
        <p:nvSpPr>
          <p:cNvPr id="3" name="Kép hely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hu-HU" noProof="0" smtClean="0"/>
              <a:t>Kép beszúrásához kattintson az ikonra</a:t>
            </a:r>
            <a:endParaRPr lang="en-US" noProof="0" dirty="0"/>
          </a:p>
        </p:txBody>
      </p:sp>
      <p:sp>
        <p:nvSpPr>
          <p:cNvPr id="2" name="Cím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hu-HU" smtClean="0"/>
              <a:t>Mintacím szerkesztése</a:t>
            </a:r>
            <a:endParaRPr lang="en-US"/>
          </a:p>
        </p:txBody>
      </p:sp>
      <p:sp>
        <p:nvSpPr>
          <p:cNvPr id="11" name="Dátum helye 4"/>
          <p:cNvSpPr>
            <a:spLocks noGrp="1"/>
          </p:cNvSpPr>
          <p:nvPr>
            <p:ph type="dt" sz="half" idx="10"/>
          </p:nvPr>
        </p:nvSpPr>
        <p:spPr/>
        <p:txBody>
          <a:bodyPr/>
          <a:lstStyle>
            <a:lvl1pPr>
              <a:defRPr>
                <a:solidFill>
                  <a:schemeClr val="tx1"/>
                </a:solidFill>
              </a:defRPr>
            </a:lvl1pPr>
            <a:extLst/>
          </a:lstStyle>
          <a:p>
            <a:pPr>
              <a:defRPr/>
            </a:pPr>
            <a:fld id="{257CF245-8705-41AD-9436-EDC716CA64BE}" type="datetimeFigureOut">
              <a:rPr lang="hu-HU"/>
              <a:pPr>
                <a:defRPr/>
              </a:pPr>
              <a:t>2017.09.20.</a:t>
            </a:fld>
            <a:endParaRPr lang="hu-HU"/>
          </a:p>
        </p:txBody>
      </p:sp>
      <p:sp>
        <p:nvSpPr>
          <p:cNvPr id="12" name="Élőláb helye 5"/>
          <p:cNvSpPr>
            <a:spLocks noGrp="1"/>
          </p:cNvSpPr>
          <p:nvPr>
            <p:ph type="ftr" sz="quarter" idx="11"/>
          </p:nvPr>
        </p:nvSpPr>
        <p:spPr/>
        <p:txBody>
          <a:bodyPr/>
          <a:lstStyle>
            <a:lvl1pPr>
              <a:defRPr>
                <a:solidFill>
                  <a:schemeClr val="tx1"/>
                </a:solidFill>
              </a:defRPr>
            </a:lvl1pPr>
            <a:extLst/>
          </a:lstStyle>
          <a:p>
            <a:pPr>
              <a:defRPr/>
            </a:pPr>
            <a:endParaRPr lang="hu-HU"/>
          </a:p>
        </p:txBody>
      </p:sp>
      <p:sp>
        <p:nvSpPr>
          <p:cNvPr id="13" name="Dia számának helye 6"/>
          <p:cNvSpPr>
            <a:spLocks noGrp="1"/>
          </p:cNvSpPr>
          <p:nvPr>
            <p:ph type="sldNum" sz="quarter" idx="12"/>
          </p:nvPr>
        </p:nvSpPr>
        <p:spPr/>
        <p:txBody>
          <a:bodyPr/>
          <a:lstStyle>
            <a:lvl1pPr>
              <a:defRPr>
                <a:solidFill>
                  <a:schemeClr val="tx1"/>
                </a:solidFill>
              </a:defRPr>
            </a:lvl1pPr>
            <a:extLst/>
          </a:lstStyle>
          <a:p>
            <a:pPr>
              <a:defRPr/>
            </a:pPr>
            <a:fld id="{97AC2BF4-0F71-4473-AAF5-FC10A5209C3E}"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Szabadkézi sokszög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Szabadkézi sokszög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Derékszögű háromszög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Egyenes összekötő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ím hely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hu-HU" smtClean="0"/>
              <a:t>Mintacím szerkesztése</a:t>
            </a:r>
            <a:endParaRPr lang="en-US"/>
          </a:p>
        </p:txBody>
      </p:sp>
      <p:sp>
        <p:nvSpPr>
          <p:cNvPr id="12297" name="Szöveg helye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smtClean="0"/>
          </a:p>
        </p:txBody>
      </p:sp>
      <p:sp>
        <p:nvSpPr>
          <p:cNvPr id="10" name="Dátum helye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7900895A-F816-4090-B2E5-F546FE6B6249}" type="datetimeFigureOut">
              <a:rPr lang="hu-HU"/>
              <a:pPr>
                <a:defRPr/>
              </a:pPr>
              <a:t>2017.09.20.</a:t>
            </a:fld>
            <a:endParaRPr lang="hu-HU"/>
          </a:p>
        </p:txBody>
      </p:sp>
      <p:sp>
        <p:nvSpPr>
          <p:cNvPr id="22" name="Élőláb helye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hu-HU"/>
          </a:p>
        </p:txBody>
      </p:sp>
      <p:sp>
        <p:nvSpPr>
          <p:cNvPr id="18" name="Dia számának helye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EFDA0CF3-7709-4A55-BD7F-5B8A9C2A6DE8}" type="slidenum">
              <a:rPr lang="hu-HU"/>
              <a:pPr>
                <a:defRPr/>
              </a:pPr>
              <a:t>‹#›</a:t>
            </a:fld>
            <a:endParaRPr lang="hu-HU"/>
          </a:p>
        </p:txBody>
      </p:sp>
    </p:spTree>
  </p:cSld>
  <p:clrMap bg1="lt1" tx1="dk1" bg2="lt2" tx2="dk2" accent1="accent1" accent2="accent2" accent3="accent3" accent4="accent4" accent5="accent5" accent6="accent6" hlink="hlink" folHlink="folHlink"/>
  <p:sldLayoutIdLst>
    <p:sldLayoutId id="2147483923" r:id="rId1"/>
    <p:sldLayoutId id="2147483919" r:id="rId2"/>
    <p:sldLayoutId id="2147483924" r:id="rId3"/>
    <p:sldLayoutId id="2147483925" r:id="rId4"/>
    <p:sldLayoutId id="2147483926" r:id="rId5"/>
    <p:sldLayoutId id="2147483927" r:id="rId6"/>
    <p:sldLayoutId id="2147483920" r:id="rId7"/>
    <p:sldLayoutId id="2147483928" r:id="rId8"/>
    <p:sldLayoutId id="2147483929" r:id="rId9"/>
    <p:sldLayoutId id="2147483921" r:id="rId10"/>
    <p:sldLayoutId id="2147483922"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9.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10.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11.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6.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7.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chart" Target="../charts/chart3.xml"/><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chart" Target="../charts/chart6.xml"/><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683568" y="1268760"/>
            <a:ext cx="7772400" cy="3600400"/>
          </a:xfrm>
        </p:spPr>
        <p:txBody>
          <a:bodyPr>
            <a:normAutofit fontScale="90000"/>
          </a:bodyPr>
          <a:lstStyle/>
          <a:p>
            <a:pPr eaLnBrk="1" fontAlgn="auto" hangingPunct="1">
              <a:spcAft>
                <a:spcPts val="0"/>
              </a:spcAft>
              <a:defRPr/>
            </a:pPr>
            <a:r>
              <a:rPr lang="hu-HU" dirty="0" smtClean="0"/>
              <a:t>Tájékoztató a 2017. évi felvételi és hallgatói létszám</a:t>
            </a:r>
            <a:br>
              <a:rPr lang="hu-HU" dirty="0" smtClean="0"/>
            </a:br>
            <a:r>
              <a:rPr lang="hu-HU" dirty="0" smtClean="0"/>
              <a:t>adatokról</a:t>
            </a:r>
            <a:br>
              <a:rPr lang="hu-HU" dirty="0" smtClean="0"/>
            </a:br>
            <a:r>
              <a:rPr lang="hu-HU" dirty="0" smtClean="0"/>
              <a:t/>
            </a:r>
            <a:br>
              <a:rPr lang="hu-HU" dirty="0" smtClean="0"/>
            </a:br>
            <a:r>
              <a:rPr lang="hu-HU" dirty="0" smtClean="0"/>
              <a:t>2017. szeptember 20.</a:t>
            </a:r>
            <a:endParaRPr lang="hu-HU" dirty="0"/>
          </a:p>
        </p:txBody>
      </p:sp>
      <p:graphicFrame>
        <p:nvGraphicFramePr>
          <p:cNvPr id="1026" name="Object 6"/>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1041" name="Picture" r:id="rId3" imgW="1308960" imgH="1293840" progId="Word.Picture.8">
                  <p:embed/>
                </p:oleObj>
              </mc:Choice>
              <mc:Fallback>
                <p:oleObj name="Picture" r:id="rId3" imgW="1308960" imgH="1293840" progId="Word.Picture.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10"/>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8217" name="Picture" r:id="rId4" imgW="1308960" imgH="1293840" progId="Word.Picture.8">
                  <p:embed/>
                </p:oleObj>
              </mc:Choice>
              <mc:Fallback>
                <p:oleObj name="Picture" r:id="rId4" imgW="1308960" imgH="1293840" progId="Word.Picture.8">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graphicFrame>
        <p:nvGraphicFramePr>
          <p:cNvPr id="5" name="Táblázat 4"/>
          <p:cNvGraphicFramePr>
            <a:graphicFrameLocks noGrp="1"/>
          </p:cNvGraphicFramePr>
          <p:nvPr>
            <p:extLst>
              <p:ext uri="{D42A27DB-BD31-4B8C-83A1-F6EECF244321}">
                <p14:modId xmlns:p14="http://schemas.microsoft.com/office/powerpoint/2010/main" val="2226260325"/>
              </p:ext>
            </p:extLst>
          </p:nvPr>
        </p:nvGraphicFramePr>
        <p:xfrm>
          <a:off x="684214" y="1505723"/>
          <a:ext cx="8136257" cy="4521357"/>
        </p:xfrm>
        <a:graphic>
          <a:graphicData uri="http://schemas.openxmlformats.org/drawingml/2006/table">
            <a:tbl>
              <a:tblPr>
                <a:tableStyleId>{5C22544A-7EE6-4342-B048-85BDC9FD1C3A}</a:tableStyleId>
              </a:tblPr>
              <a:tblGrid>
                <a:gridCol w="3180134"/>
                <a:gridCol w="1117184"/>
                <a:gridCol w="1359516"/>
                <a:gridCol w="1187623"/>
                <a:gridCol w="1291800"/>
              </a:tblGrid>
              <a:tr h="365832">
                <a:tc>
                  <a:txBody>
                    <a:bodyPr/>
                    <a:lstStyle/>
                    <a:p>
                      <a:pPr algn="ctr" fontAlgn="b"/>
                      <a:r>
                        <a:rPr lang="hu-HU" sz="1600" u="none" strike="noStrike" dirty="0">
                          <a:effectLst/>
                        </a:rPr>
                        <a:t> </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a:effectLst/>
                        </a:rPr>
                        <a:t>max. pont</a:t>
                      </a:r>
                      <a:endParaRPr lang="hu-HU" sz="1600" b="0" i="0" u="none" strike="noStrike">
                        <a:solidFill>
                          <a:srgbClr val="000000"/>
                        </a:solidFill>
                        <a:effectLst/>
                        <a:latin typeface="Calibri"/>
                      </a:endParaRPr>
                    </a:p>
                  </a:txBody>
                  <a:tcPr marL="9525" marR="9525" marT="9525" marB="0" anchor="b"/>
                </a:tc>
                <a:tc>
                  <a:txBody>
                    <a:bodyPr/>
                    <a:lstStyle/>
                    <a:p>
                      <a:pPr algn="ctr" fontAlgn="b"/>
                      <a:r>
                        <a:rPr lang="hu-HU" sz="1600" u="none" strike="noStrike">
                          <a:effectLst/>
                        </a:rPr>
                        <a:t>min. pont</a:t>
                      </a:r>
                      <a:endParaRPr lang="hu-HU" sz="1600" b="0" i="0" u="none" strike="noStrike">
                        <a:solidFill>
                          <a:srgbClr val="000000"/>
                        </a:solidFill>
                        <a:effectLst/>
                        <a:latin typeface="Calibri"/>
                      </a:endParaRPr>
                    </a:p>
                  </a:txBody>
                  <a:tcPr marL="9525" marR="9525" marT="9525" marB="0" anchor="b"/>
                </a:tc>
                <a:tc>
                  <a:txBody>
                    <a:bodyPr/>
                    <a:lstStyle/>
                    <a:p>
                      <a:pPr algn="ctr" fontAlgn="b"/>
                      <a:r>
                        <a:rPr lang="hu-HU" sz="1600" u="none" strike="noStrike">
                          <a:effectLst/>
                        </a:rPr>
                        <a:t>átlag</a:t>
                      </a:r>
                      <a:endParaRPr lang="hu-HU" sz="1600" b="0" i="0" u="none" strike="noStrike">
                        <a:solidFill>
                          <a:srgbClr val="000000"/>
                        </a:solidFill>
                        <a:effectLst/>
                        <a:latin typeface="Calibri"/>
                      </a:endParaRPr>
                    </a:p>
                  </a:txBody>
                  <a:tcPr marL="9525" marR="9525" marT="9525" marB="0" anchor="b"/>
                </a:tc>
                <a:tc>
                  <a:txBody>
                    <a:bodyPr/>
                    <a:lstStyle/>
                    <a:p>
                      <a:pPr algn="ctr" fontAlgn="b"/>
                      <a:r>
                        <a:rPr lang="hu-HU" sz="1600" u="none" strike="noStrike">
                          <a:effectLst/>
                        </a:rPr>
                        <a:t>medián</a:t>
                      </a:r>
                      <a:endParaRPr lang="hu-HU" sz="1600" b="0" i="0" u="none" strike="noStrike">
                        <a:solidFill>
                          <a:srgbClr val="000000"/>
                        </a:solidFill>
                        <a:effectLst/>
                        <a:latin typeface="Calibri"/>
                      </a:endParaRPr>
                    </a:p>
                  </a:txBody>
                  <a:tcPr marL="9525" marR="9525" marT="9525" marB="0" anchor="b"/>
                </a:tc>
              </a:tr>
              <a:tr h="365832">
                <a:tc>
                  <a:txBody>
                    <a:bodyPr/>
                    <a:lstStyle/>
                    <a:p>
                      <a:pPr algn="l" fontAlgn="b"/>
                      <a:r>
                        <a:rPr lang="hu-HU" sz="1600" u="none" strike="noStrike" dirty="0">
                          <a:effectLst/>
                        </a:rPr>
                        <a:t>biológia</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429</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281</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353 (+9)</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352 (+11)</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r>
              <a:tr h="365832">
                <a:tc>
                  <a:txBody>
                    <a:bodyPr/>
                    <a:lstStyle/>
                    <a:p>
                      <a:pPr algn="l" fontAlgn="b"/>
                      <a:r>
                        <a:rPr lang="hu-HU" sz="1600" u="none" strike="noStrike" dirty="0">
                          <a:effectLst/>
                        </a:rPr>
                        <a:t>fizika</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436</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280</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347 (-17)</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335 (-32)</a:t>
                      </a:r>
                      <a:endParaRPr lang="hu-HU" sz="1600" b="0" i="0" u="none" strike="noStrike" dirty="0">
                        <a:solidFill>
                          <a:srgbClr val="000000"/>
                        </a:solidFill>
                        <a:effectLst/>
                        <a:latin typeface="Calibri"/>
                      </a:endParaRPr>
                    </a:p>
                  </a:txBody>
                  <a:tcPr marL="9525" marR="9525" marT="9525" marB="0" anchor="b"/>
                </a:tc>
              </a:tr>
              <a:tr h="365832">
                <a:tc>
                  <a:txBody>
                    <a:bodyPr/>
                    <a:lstStyle/>
                    <a:p>
                      <a:pPr algn="l" fontAlgn="b"/>
                      <a:r>
                        <a:rPr lang="hu-HU" sz="1600" u="none" strike="noStrike" dirty="0">
                          <a:effectLst/>
                        </a:rPr>
                        <a:t>földrajz</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427</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286</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334 (-4)</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320</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r>
              <a:tr h="365832">
                <a:tc>
                  <a:txBody>
                    <a:bodyPr/>
                    <a:lstStyle/>
                    <a:p>
                      <a:pPr algn="l" fontAlgn="b"/>
                      <a:r>
                        <a:rPr lang="hu-HU" sz="1600" u="none" strike="noStrike" dirty="0">
                          <a:effectLst/>
                        </a:rPr>
                        <a:t>földtudományi</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419</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281</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340 (+7)</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321 (+3)</a:t>
                      </a:r>
                      <a:endParaRPr lang="hu-HU" sz="1600" b="0" i="0" u="none" strike="noStrike" dirty="0">
                        <a:solidFill>
                          <a:srgbClr val="000000"/>
                        </a:solidFill>
                        <a:effectLst/>
                        <a:latin typeface="Calibri"/>
                      </a:endParaRPr>
                    </a:p>
                  </a:txBody>
                  <a:tcPr marL="9525" marR="9525" marT="9525" marB="0" anchor="b"/>
                </a:tc>
              </a:tr>
              <a:tr h="365832">
                <a:tc>
                  <a:txBody>
                    <a:bodyPr/>
                    <a:lstStyle/>
                    <a:p>
                      <a:pPr algn="l" fontAlgn="b"/>
                      <a:r>
                        <a:rPr lang="hu-HU" sz="1600" u="none" strike="noStrike" dirty="0">
                          <a:effectLst/>
                        </a:rPr>
                        <a:t>gazdaságinformatikus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424</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280</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331 (+6)</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320</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r>
              <a:tr h="365832">
                <a:tc>
                  <a:txBody>
                    <a:bodyPr/>
                    <a:lstStyle/>
                    <a:p>
                      <a:pPr algn="l" fontAlgn="b"/>
                      <a:r>
                        <a:rPr lang="hu-HU" sz="1600" u="none" strike="noStrike" dirty="0">
                          <a:effectLst/>
                        </a:rPr>
                        <a:t>kémia</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chemeClr val="dk1"/>
                          </a:solidFill>
                          <a:effectLst/>
                          <a:latin typeface="+mn-lt"/>
                        </a:rPr>
                        <a:t>434</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285</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340 (-19)</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339 (-7)</a:t>
                      </a:r>
                      <a:endParaRPr lang="hu-HU" sz="1600" b="0" i="0" u="none" strike="noStrike" dirty="0">
                        <a:solidFill>
                          <a:srgbClr val="000000"/>
                        </a:solidFill>
                        <a:effectLst/>
                        <a:latin typeface="Calibri"/>
                      </a:endParaRPr>
                    </a:p>
                  </a:txBody>
                  <a:tcPr marL="9525" marR="9525" marT="9525" marB="0" anchor="b"/>
                </a:tc>
              </a:tr>
              <a:tr h="365832">
                <a:tc>
                  <a:txBody>
                    <a:bodyPr/>
                    <a:lstStyle/>
                    <a:p>
                      <a:pPr algn="l" fontAlgn="b"/>
                      <a:r>
                        <a:rPr lang="hu-HU" sz="1600" u="none" strike="noStrike" dirty="0" smtClean="0">
                          <a:effectLst/>
                        </a:rPr>
                        <a:t>programtervező informatikus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486</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hu-HU" sz="1600" u="none" strike="noStrike" dirty="0" smtClean="0">
                          <a:effectLst/>
                        </a:rPr>
                        <a:t>282</a:t>
                      </a:r>
                      <a:endParaRPr lang="hu-HU" sz="1600" b="0" i="0" u="none" strike="noStrike" dirty="0" smtClean="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359 (+19)</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358 (+29)</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r>
              <a:tr h="457720">
                <a:tc>
                  <a:txBody>
                    <a:bodyPr/>
                    <a:lstStyle/>
                    <a:p>
                      <a:pPr algn="l" fontAlgn="b"/>
                      <a:r>
                        <a:rPr lang="hu-HU" sz="1600" u="none" strike="noStrike" dirty="0" smtClean="0">
                          <a:effectLst/>
                        </a:rPr>
                        <a:t>sport- és </a:t>
                      </a:r>
                      <a:r>
                        <a:rPr lang="hu-HU" sz="1600" u="none" strike="noStrike" dirty="0" err="1" smtClean="0">
                          <a:effectLst/>
                        </a:rPr>
                        <a:t>rekreációszervezés</a:t>
                      </a:r>
                      <a:r>
                        <a:rPr lang="hu-HU" sz="1600" u="none" strike="noStrike" dirty="0" smtClean="0">
                          <a:effectLst/>
                        </a:rPr>
                        <a:t> [sportszervezés]</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445</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290</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356</a:t>
                      </a:r>
                      <a:r>
                        <a:rPr lang="hu-HU" sz="1600" u="none" strike="noStrike" baseline="0" dirty="0" smtClean="0">
                          <a:effectLst/>
                        </a:rPr>
                        <a:t> (+4)</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351 (+1)</a:t>
                      </a:r>
                      <a:endParaRPr lang="hu-HU" sz="1600" b="0" i="0" u="none" strike="noStrike" dirty="0">
                        <a:solidFill>
                          <a:srgbClr val="000000"/>
                        </a:solidFill>
                        <a:effectLst/>
                        <a:latin typeface="Calibri"/>
                      </a:endParaRPr>
                    </a:p>
                  </a:txBody>
                  <a:tcPr marL="9525" marR="9525" marT="9525" marB="0" anchor="b"/>
                </a:tc>
              </a:tr>
              <a:tr h="365832">
                <a:tc>
                  <a:txBody>
                    <a:bodyPr/>
                    <a:lstStyle/>
                    <a:p>
                      <a:pPr algn="l"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szőlész-borász mérnöki</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446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280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345 (-4)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344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65832">
                <a:tc>
                  <a:txBody>
                    <a:bodyPr/>
                    <a:lstStyle/>
                    <a:p>
                      <a:pPr algn="l" fontAlgn="b"/>
                      <a:r>
                        <a:rPr lang="hu-HU" sz="1600" u="none" strike="noStrike" dirty="0" smtClean="0">
                          <a:effectLst/>
                        </a:rPr>
                        <a:t>edző</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chemeClr val="dk1"/>
                          </a:solidFill>
                          <a:effectLst/>
                          <a:latin typeface="+mn-lt"/>
                        </a:rPr>
                        <a:t>378</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282</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331 (+8)</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smtClean="0">
                          <a:effectLst/>
                        </a:rPr>
                        <a:t>330 (+14)</a:t>
                      </a:r>
                      <a:endParaRPr lang="hu-HU" sz="1600" b="0" i="0" u="none" strike="noStrike" dirty="0">
                        <a:solidFill>
                          <a:srgbClr val="000000"/>
                        </a:solidFill>
                        <a:effectLst/>
                        <a:latin typeface="Calibri"/>
                      </a:endParaRPr>
                    </a:p>
                  </a:txBody>
                  <a:tcPr marL="9525" marR="9525" marT="9525" marB="0" anchor="b"/>
                </a:tc>
              </a:tr>
              <a:tr h="365832">
                <a:tc>
                  <a:txBody>
                    <a:bodyPr/>
                    <a:lstStyle/>
                    <a:p>
                      <a:pPr algn="l"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tanárképzés</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488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309</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374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364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bl>
          </a:graphicData>
        </a:graphic>
      </p:graphicFrame>
      <p:sp>
        <p:nvSpPr>
          <p:cNvPr id="8269" name="Téglalap 6"/>
          <p:cNvSpPr>
            <a:spLocks noChangeArrowheads="1"/>
          </p:cNvSpPr>
          <p:nvPr/>
        </p:nvSpPr>
        <p:spPr bwMode="auto">
          <a:xfrm>
            <a:off x="1331640" y="495578"/>
            <a:ext cx="7604967" cy="369332"/>
          </a:xfrm>
          <a:prstGeom prst="rect">
            <a:avLst/>
          </a:prstGeom>
          <a:noFill/>
          <a:ln w="9525">
            <a:noFill/>
            <a:miter lim="800000"/>
            <a:headEnd/>
            <a:tailEnd/>
          </a:ln>
        </p:spPr>
        <p:txBody>
          <a:bodyPr wrap="none">
            <a:spAutoFit/>
          </a:bodyPr>
          <a:lstStyle/>
          <a:p>
            <a:r>
              <a:rPr lang="hu-HU" dirty="0" smtClean="0">
                <a:latin typeface="Lucida Sans Unicode" pitchFamily="34" charset="0"/>
              </a:rPr>
              <a:t>2017. </a:t>
            </a:r>
            <a:r>
              <a:rPr lang="hu-HU" dirty="0">
                <a:latin typeface="Lucida Sans Unicode" pitchFamily="34" charset="0"/>
              </a:rPr>
              <a:t>évi pontszám adatok – </a:t>
            </a:r>
            <a:r>
              <a:rPr lang="hu-HU" dirty="0" smtClean="0">
                <a:latin typeface="Lucida Sans Unicode" pitchFamily="34" charset="0"/>
              </a:rPr>
              <a:t>alapképzés, osztatlan tanárképzés </a:t>
            </a:r>
            <a:r>
              <a:rPr lang="hu-HU" dirty="0">
                <a:latin typeface="Lucida Sans Unicode" pitchFamily="34" charset="0"/>
              </a:rPr>
              <a:t>I.</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9237" name="Picture" r:id="rId4" imgW="1308960" imgH="1293840" progId="Word.Picture.8">
                  <p:embed/>
                </p:oleObj>
              </mc:Choice>
              <mc:Fallback>
                <p:oleObj name="Picture" r:id="rId4" imgW="1308960" imgH="1293840" progId="Word.Picture.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graphicFrame>
        <p:nvGraphicFramePr>
          <p:cNvPr id="3" name="Táblázat 2"/>
          <p:cNvGraphicFramePr>
            <a:graphicFrameLocks noGrp="1"/>
          </p:cNvGraphicFramePr>
          <p:nvPr>
            <p:extLst>
              <p:ext uri="{D42A27DB-BD31-4B8C-83A1-F6EECF244321}">
                <p14:modId xmlns:p14="http://schemas.microsoft.com/office/powerpoint/2010/main" val="4016364951"/>
              </p:ext>
            </p:extLst>
          </p:nvPr>
        </p:nvGraphicFramePr>
        <p:xfrm>
          <a:off x="250825" y="1341438"/>
          <a:ext cx="8784977" cy="4611945"/>
        </p:xfrm>
        <a:graphic>
          <a:graphicData uri="http://schemas.openxmlformats.org/drawingml/2006/table">
            <a:tbl>
              <a:tblPr>
                <a:tableStyleId>{5C22544A-7EE6-4342-B048-85BDC9FD1C3A}</a:tableStyleId>
              </a:tblPr>
              <a:tblGrid>
                <a:gridCol w="3241055"/>
                <a:gridCol w="1296144"/>
                <a:gridCol w="153304"/>
                <a:gridCol w="984747"/>
                <a:gridCol w="1062490"/>
                <a:gridCol w="984747"/>
                <a:gridCol w="1062490"/>
              </a:tblGrid>
              <a:tr h="342895">
                <a:tc>
                  <a:txBody>
                    <a:bodyPr/>
                    <a:lstStyle/>
                    <a:p>
                      <a:pPr algn="l" fontAlgn="b"/>
                      <a:r>
                        <a:rPr lang="hu-HU" sz="1600" u="none" strike="noStrike" dirty="0">
                          <a:effectLst/>
                        </a:rPr>
                        <a:t> </a:t>
                      </a:r>
                      <a:endParaRPr lang="hu-HU" sz="1600" b="0" i="0" u="none" strike="noStrike" dirty="0">
                        <a:solidFill>
                          <a:srgbClr val="000000"/>
                        </a:solidFill>
                        <a:effectLst/>
                        <a:latin typeface="Calibri"/>
                      </a:endParaRPr>
                    </a:p>
                  </a:txBody>
                  <a:tcPr marL="9525" marR="9525" marT="9525" marB="0" anchor="b"/>
                </a:tc>
                <a:tc gridSpan="6">
                  <a:txBody>
                    <a:bodyPr/>
                    <a:lstStyle/>
                    <a:p>
                      <a:pPr algn="ctr" fontAlgn="b"/>
                      <a:r>
                        <a:rPr lang="hu-HU" sz="1600" u="none" strike="noStrike" dirty="0">
                          <a:effectLst/>
                        </a:rPr>
                        <a:t>felvettek száma</a:t>
                      </a:r>
                      <a:endParaRPr lang="hu-HU" sz="1600" b="0" i="0" u="none" strike="noStrike" dirty="0">
                        <a:solidFill>
                          <a:srgbClr val="000000"/>
                        </a:solidFill>
                        <a:effectLst/>
                        <a:latin typeface="Calibri"/>
                      </a:endParaRPr>
                    </a:p>
                  </a:txBody>
                  <a:tcPr marL="9525" marR="9525" marT="9525" marB="0" anchor="b"/>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r>
              <a:tr h="342895">
                <a:tc>
                  <a:txBody>
                    <a:bodyPr/>
                    <a:lstStyle/>
                    <a:p>
                      <a:pPr algn="l" fontAlgn="b"/>
                      <a:r>
                        <a:rPr lang="hu-HU" sz="1600" u="none" strike="noStrike" dirty="0">
                          <a:effectLst/>
                        </a:rPr>
                        <a:t> </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a:effectLst/>
                        </a:rPr>
                        <a:t>összes</a:t>
                      </a:r>
                      <a:endParaRPr lang="hu-HU" sz="1600" b="0" i="0" u="none" strike="noStrike">
                        <a:solidFill>
                          <a:srgbClr val="000000"/>
                        </a:solidFill>
                        <a:effectLst/>
                        <a:latin typeface="Calibri"/>
                      </a:endParaRPr>
                    </a:p>
                  </a:txBody>
                  <a:tcPr marL="9525" marR="9525" marT="9525" marB="0" anchor="b"/>
                </a:tc>
                <a:tc>
                  <a:txBody>
                    <a:bodyPr/>
                    <a:lstStyle/>
                    <a:p>
                      <a:endParaRPr lang="hu-HU"/>
                    </a:p>
                  </a:txBody>
                  <a:tcPr marL="9525" marR="9525" marT="9525" marB="0" anchor="b"/>
                </a:tc>
                <a:tc>
                  <a:txBody>
                    <a:bodyPr/>
                    <a:lstStyle/>
                    <a:p>
                      <a:pPr algn="ctr" fontAlgn="b"/>
                      <a:r>
                        <a:rPr lang="hu-HU" sz="1600" u="none" strike="noStrike">
                          <a:effectLst/>
                        </a:rPr>
                        <a:t>280-299</a:t>
                      </a:r>
                      <a:endParaRPr lang="hu-HU" sz="1600" b="0" i="0" u="none" strike="noStrike">
                        <a:solidFill>
                          <a:srgbClr val="000000"/>
                        </a:solidFill>
                        <a:effectLst/>
                        <a:latin typeface="Calibri"/>
                      </a:endParaRPr>
                    </a:p>
                  </a:txBody>
                  <a:tcPr marL="9525" marR="9525" marT="9525" marB="0" anchor="b"/>
                </a:tc>
                <a:tc>
                  <a:txBody>
                    <a:bodyPr/>
                    <a:lstStyle/>
                    <a:p>
                      <a:pPr algn="ctr" fontAlgn="b"/>
                      <a:r>
                        <a:rPr lang="hu-HU" sz="1600" u="none" strike="noStrike" dirty="0">
                          <a:effectLst/>
                        </a:rPr>
                        <a:t>300-349</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a:effectLst/>
                        </a:rPr>
                        <a:t>350-399</a:t>
                      </a:r>
                      <a:endParaRPr lang="hu-HU" sz="1600" b="0" i="0" u="none" strike="noStrike">
                        <a:solidFill>
                          <a:srgbClr val="000000"/>
                        </a:solidFill>
                        <a:effectLst/>
                        <a:latin typeface="Calibri"/>
                      </a:endParaRPr>
                    </a:p>
                  </a:txBody>
                  <a:tcPr marL="9525" marR="9525" marT="9525" marB="0" anchor="b"/>
                </a:tc>
                <a:tc>
                  <a:txBody>
                    <a:bodyPr/>
                    <a:lstStyle/>
                    <a:p>
                      <a:pPr algn="ctr" fontAlgn="b"/>
                      <a:r>
                        <a:rPr lang="hu-HU" sz="1600" u="none" strike="noStrike">
                          <a:effectLst/>
                        </a:rPr>
                        <a:t>400-</a:t>
                      </a:r>
                      <a:endParaRPr lang="hu-HU" sz="1600" b="0" i="0" u="none" strike="noStrike">
                        <a:solidFill>
                          <a:srgbClr val="000000"/>
                        </a:solidFill>
                        <a:effectLst/>
                        <a:latin typeface="Calibri"/>
                      </a:endParaRPr>
                    </a:p>
                  </a:txBody>
                  <a:tcPr marL="9525" marR="9525" marT="9525" marB="0" anchor="b"/>
                </a:tc>
              </a:tr>
              <a:tr h="342895">
                <a:tc>
                  <a:txBody>
                    <a:bodyPr/>
                    <a:lstStyle/>
                    <a:p>
                      <a:pPr algn="l" fontAlgn="b"/>
                      <a:r>
                        <a:rPr lang="hu-HU" sz="1600" u="none" strike="noStrike" dirty="0">
                          <a:effectLst/>
                        </a:rPr>
                        <a:t>biológia</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70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5</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29</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42895">
                <a:tc>
                  <a:txBody>
                    <a:bodyPr/>
                    <a:lstStyle/>
                    <a:p>
                      <a:pPr algn="l" fontAlgn="b"/>
                      <a:r>
                        <a:rPr lang="hu-HU" sz="1600" u="none" strike="noStrike" dirty="0" smtClean="0">
                          <a:effectLst/>
                        </a:rPr>
                        <a:t>fizika</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r>
              <a:tr h="342895">
                <a:tc>
                  <a:txBody>
                    <a:bodyPr/>
                    <a:lstStyle/>
                    <a:p>
                      <a:pPr algn="l" fontAlgn="b"/>
                      <a:r>
                        <a:rPr lang="hu-HU" sz="1600" u="none" strike="noStrike" dirty="0" smtClean="0">
                          <a:effectLst/>
                        </a:rPr>
                        <a:t>földrajz</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7</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42895">
                <a:tc>
                  <a:txBody>
                    <a:bodyPr/>
                    <a:lstStyle/>
                    <a:p>
                      <a:pPr algn="l" fontAlgn="b"/>
                      <a:r>
                        <a:rPr lang="hu-HU" sz="1600" u="none" strike="noStrike" dirty="0" smtClean="0">
                          <a:effectLst/>
                        </a:rPr>
                        <a:t>földtudományi</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r>
              <a:tr h="342895">
                <a:tc>
                  <a:txBody>
                    <a:bodyPr/>
                    <a:lstStyle/>
                    <a:p>
                      <a:pPr algn="l" fontAlgn="b"/>
                      <a:r>
                        <a:rPr lang="hu-HU" sz="1600" u="none" strike="noStrike" dirty="0" smtClean="0">
                          <a:effectLst/>
                        </a:rPr>
                        <a:t>gazdaságinformatikus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29</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17</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42895">
                <a:tc>
                  <a:txBody>
                    <a:bodyPr/>
                    <a:lstStyle/>
                    <a:p>
                      <a:pPr algn="l" fontAlgn="b"/>
                      <a:r>
                        <a:rPr lang="hu-HU" sz="1600" u="none" strike="noStrike" dirty="0" smtClean="0">
                          <a:effectLst/>
                        </a:rPr>
                        <a:t>kémia</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15</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r>
              <a:tr h="342895">
                <a:tc>
                  <a:txBody>
                    <a:bodyPr/>
                    <a:lstStyle/>
                    <a:p>
                      <a:pPr algn="l" fontAlgn="b"/>
                      <a:r>
                        <a:rPr lang="hu-HU" sz="1600" u="none" strike="noStrike" dirty="0" smtClean="0">
                          <a:effectLst/>
                        </a:rPr>
                        <a:t>programtervező informatikus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5936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hu-HU" sz="1600" u="none" strike="noStrike" dirty="0" smtClean="0">
                          <a:effectLst/>
                        </a:rPr>
                        <a:t>sport- és </a:t>
                      </a:r>
                      <a:r>
                        <a:rPr lang="hu-HU" sz="1600" u="none" strike="noStrike" dirty="0" err="1" smtClean="0">
                          <a:effectLst/>
                        </a:rPr>
                        <a:t>rekreációszervezés</a:t>
                      </a:r>
                      <a:r>
                        <a:rPr lang="hu-HU" sz="1600" u="none" strike="noStrike" dirty="0" smtClean="0">
                          <a:effectLst/>
                        </a:rPr>
                        <a:t> [sportszervezés]</a:t>
                      </a:r>
                      <a:endParaRPr lang="hu-HU" sz="1600" b="0" i="0" u="none" strike="noStrike" dirty="0" smtClean="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58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25</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r>
              <a:tr h="342895">
                <a:tc>
                  <a:txBody>
                    <a:bodyPr/>
                    <a:lstStyle/>
                    <a:p>
                      <a:pPr algn="l"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szőlész-borász mérnöki</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9</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r h="342895">
                <a:tc>
                  <a:txBody>
                    <a:bodyPr/>
                    <a:lstStyle/>
                    <a:p>
                      <a:pPr algn="l" fontAlgn="b"/>
                      <a:r>
                        <a:rPr lang="hu-HU" sz="1600" u="none" strike="noStrike" dirty="0" smtClean="0">
                          <a:effectLst/>
                        </a:rPr>
                        <a:t>edző</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15</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tc>
              </a:tr>
              <a:tr h="342895">
                <a:tc>
                  <a:txBody>
                    <a:bodyPr/>
                    <a:lstStyle/>
                    <a:p>
                      <a:pPr algn="l"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tanárképzés</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62</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endParaRPr lang="hu-HU" dirty="0">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0</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21</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2">
                        <a:lumMod val="90000"/>
                      </a:schemeClr>
                    </a:solidFill>
                  </a:tcPr>
                </a:tc>
              </a:tr>
            </a:tbl>
          </a:graphicData>
        </a:graphic>
      </p:graphicFrame>
      <p:sp>
        <p:nvSpPr>
          <p:cNvPr id="5" name="Téglalap 6"/>
          <p:cNvSpPr>
            <a:spLocks noChangeArrowheads="1"/>
          </p:cNvSpPr>
          <p:nvPr/>
        </p:nvSpPr>
        <p:spPr bwMode="auto">
          <a:xfrm>
            <a:off x="1219200" y="495578"/>
            <a:ext cx="7604967" cy="369332"/>
          </a:xfrm>
          <a:prstGeom prst="rect">
            <a:avLst/>
          </a:prstGeom>
          <a:noFill/>
          <a:ln w="9525">
            <a:noFill/>
            <a:miter lim="800000"/>
            <a:headEnd/>
            <a:tailEnd/>
          </a:ln>
        </p:spPr>
        <p:txBody>
          <a:bodyPr wrap="none">
            <a:spAutoFit/>
          </a:bodyPr>
          <a:lstStyle/>
          <a:p>
            <a:r>
              <a:rPr lang="hu-HU" dirty="0" smtClean="0">
                <a:latin typeface="Lucida Sans Unicode" pitchFamily="34" charset="0"/>
              </a:rPr>
              <a:t>2017. </a:t>
            </a:r>
            <a:r>
              <a:rPr lang="hu-HU" dirty="0">
                <a:latin typeface="Lucida Sans Unicode" pitchFamily="34" charset="0"/>
              </a:rPr>
              <a:t>évi pontszám adatok – </a:t>
            </a:r>
            <a:r>
              <a:rPr lang="hu-HU" dirty="0" smtClean="0">
                <a:latin typeface="Lucida Sans Unicode" pitchFamily="34" charset="0"/>
              </a:rPr>
              <a:t>alapképzés, osztatlan tanárképzés II</a:t>
            </a:r>
            <a:r>
              <a:rPr lang="hu-HU" dirty="0">
                <a:latin typeface="Lucida Sans Unicode" pitchFamily="34"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7"/>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10260" name="Picture" r:id="rId3" imgW="1308960" imgH="1293840" progId="Word.Picture.8">
                  <p:embed/>
                </p:oleObj>
              </mc:Choice>
              <mc:Fallback>
                <p:oleObj name="Picture" r:id="rId3" imgW="1308960" imgH="1293840" progId="Word.Picture.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graphicFrame>
        <p:nvGraphicFramePr>
          <p:cNvPr id="2" name="Táblázat 1"/>
          <p:cNvGraphicFramePr>
            <a:graphicFrameLocks noGrp="1"/>
          </p:cNvGraphicFramePr>
          <p:nvPr>
            <p:extLst>
              <p:ext uri="{D42A27DB-BD31-4B8C-83A1-F6EECF244321}">
                <p14:modId xmlns:p14="http://schemas.microsoft.com/office/powerpoint/2010/main" val="1403288210"/>
              </p:ext>
            </p:extLst>
          </p:nvPr>
        </p:nvGraphicFramePr>
        <p:xfrm>
          <a:off x="684213" y="1628775"/>
          <a:ext cx="5609100" cy="2731740"/>
        </p:xfrm>
        <a:graphic>
          <a:graphicData uri="http://schemas.openxmlformats.org/drawingml/2006/table">
            <a:tbl>
              <a:tblPr>
                <a:tableStyleId>{5C22544A-7EE6-4342-B048-85BDC9FD1C3A}</a:tableStyleId>
              </a:tblPr>
              <a:tblGrid>
                <a:gridCol w="3259138"/>
                <a:gridCol w="1360504"/>
                <a:gridCol w="989458"/>
              </a:tblGrid>
              <a:tr h="455290">
                <a:tc>
                  <a:txBody>
                    <a:bodyPr/>
                    <a:lstStyle/>
                    <a:p>
                      <a:pPr algn="l" fontAlgn="b"/>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2014.</a:t>
                      </a:r>
                      <a:endParaRPr lang="hu-HU" sz="1600" b="0" i="0" u="none" strike="noStrike" dirty="0">
                        <a:solidFill>
                          <a:srgbClr val="000000"/>
                        </a:solidFill>
                        <a:effectLst/>
                        <a:latin typeface="Calibri"/>
                      </a:endParaRPr>
                    </a:p>
                  </a:txBody>
                  <a:tcPr marL="9525" marR="9525" marT="9525" marB="0" anchor="ctr"/>
                </a:tc>
                <a:tc>
                  <a:txBody>
                    <a:bodyPr/>
                    <a:lstStyle/>
                    <a:p>
                      <a:pPr algn="ctr"/>
                      <a:r>
                        <a:rPr lang="hu-HU" sz="1600" b="0" dirty="0" smtClean="0">
                          <a:solidFill>
                            <a:schemeClr val="tx1"/>
                          </a:solidFill>
                        </a:rPr>
                        <a:t>2015.</a:t>
                      </a:r>
                      <a:endParaRPr lang="hu-HU" sz="1600" b="0" dirty="0">
                        <a:solidFill>
                          <a:schemeClr val="tx1"/>
                        </a:solidFill>
                      </a:endParaRPr>
                    </a:p>
                  </a:txBody>
                  <a:tcPr anchor="ctr"/>
                </a:tc>
              </a:tr>
              <a:tr h="455290">
                <a:tc>
                  <a:txBody>
                    <a:bodyPr/>
                    <a:lstStyle/>
                    <a:p>
                      <a:pPr algn="l" fontAlgn="b"/>
                      <a:r>
                        <a:rPr lang="hu-HU" sz="1600" u="none" strike="noStrike" dirty="0">
                          <a:effectLst/>
                        </a:rPr>
                        <a:t>összes aktív hallgató</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2342</a:t>
                      </a:r>
                      <a:endParaRPr lang="hu-HU" sz="1600" b="0" i="0" u="none" strike="noStrike" dirty="0">
                        <a:solidFill>
                          <a:srgbClr val="000000"/>
                        </a:solidFill>
                        <a:effectLst/>
                        <a:latin typeface="Calibri"/>
                      </a:endParaRPr>
                    </a:p>
                  </a:txBody>
                  <a:tcPr marL="9525" marR="9525" marT="9525" marB="0" anchor="ctr"/>
                </a:tc>
                <a:tc>
                  <a:txBody>
                    <a:bodyPr/>
                    <a:lstStyle/>
                    <a:p>
                      <a:pPr algn="ctr"/>
                      <a:r>
                        <a:rPr lang="hu-HU" sz="1600" dirty="0" smtClean="0">
                          <a:solidFill>
                            <a:schemeClr val="tx1"/>
                          </a:solidFill>
                        </a:rPr>
                        <a:t>2195</a:t>
                      </a:r>
                      <a:endParaRPr lang="hu-HU" sz="1600" dirty="0">
                        <a:solidFill>
                          <a:schemeClr val="tx1"/>
                        </a:solidFill>
                      </a:endParaRPr>
                    </a:p>
                  </a:txBody>
                  <a:tcPr anchor="ctr"/>
                </a:tc>
              </a:tr>
              <a:tr h="455290">
                <a:tc>
                  <a:txBody>
                    <a:bodyPr/>
                    <a:lstStyle/>
                    <a:p>
                      <a:pPr algn="l" fontAlgn="b"/>
                      <a:r>
                        <a:rPr lang="hu-HU" sz="1600" u="none" strike="noStrike" dirty="0">
                          <a:effectLst/>
                        </a:rPr>
                        <a:t>   </a:t>
                      </a:r>
                      <a:r>
                        <a:rPr lang="hu-HU" sz="1600" u="none" strike="noStrike" dirty="0" smtClean="0">
                          <a:effectLst/>
                        </a:rPr>
                        <a:t>     ebből </a:t>
                      </a:r>
                      <a:r>
                        <a:rPr lang="hu-HU" sz="1600" u="none" strike="noStrike" dirty="0">
                          <a:effectLst/>
                        </a:rPr>
                        <a:t>államilag támogatott</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1843</a:t>
                      </a:r>
                      <a:endParaRPr lang="hu-HU" sz="1600" b="0" i="0" u="none" strike="noStrike" dirty="0">
                        <a:solidFill>
                          <a:srgbClr val="000000"/>
                        </a:solidFill>
                        <a:effectLst/>
                        <a:latin typeface="Calibri"/>
                      </a:endParaRPr>
                    </a:p>
                  </a:txBody>
                  <a:tcPr marL="9525" marR="9525" marT="9525" marB="0" anchor="ctr"/>
                </a:tc>
                <a:tc>
                  <a:txBody>
                    <a:bodyPr/>
                    <a:lstStyle/>
                    <a:p>
                      <a:pPr algn="ctr"/>
                      <a:r>
                        <a:rPr lang="hu-HU" sz="1600" dirty="0" smtClean="0">
                          <a:solidFill>
                            <a:schemeClr val="tx1"/>
                          </a:solidFill>
                        </a:rPr>
                        <a:t>1722</a:t>
                      </a:r>
                      <a:endParaRPr lang="hu-HU" sz="1600" dirty="0">
                        <a:solidFill>
                          <a:schemeClr val="tx1"/>
                        </a:solidFill>
                      </a:endParaRPr>
                    </a:p>
                  </a:txBody>
                  <a:tcPr anchor="ctr"/>
                </a:tc>
              </a:tr>
              <a:tr h="455290">
                <a:tc>
                  <a:txBody>
                    <a:bodyPr/>
                    <a:lstStyle/>
                    <a:p>
                      <a:pPr algn="l" fontAlgn="b"/>
                      <a:r>
                        <a:rPr lang="hu-HU" sz="1600" u="none" strike="noStrike" dirty="0">
                          <a:effectLst/>
                        </a:rPr>
                        <a:t> </a:t>
                      </a:r>
                      <a:r>
                        <a:rPr lang="hu-HU" sz="1600" u="none" strike="noStrike" dirty="0" smtClean="0">
                          <a:effectLst/>
                        </a:rPr>
                        <a:t>ebből </a:t>
                      </a:r>
                      <a:r>
                        <a:rPr lang="hu-HU" sz="1600" u="none" strike="noStrike" dirty="0">
                          <a:effectLst/>
                        </a:rPr>
                        <a:t>nappali tagozat</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2214</a:t>
                      </a:r>
                      <a:endParaRPr lang="hu-HU" sz="1600" b="0" i="0" u="none" strike="noStrike" dirty="0">
                        <a:solidFill>
                          <a:srgbClr val="000000"/>
                        </a:solidFill>
                        <a:effectLst/>
                        <a:latin typeface="Calibri"/>
                      </a:endParaRPr>
                    </a:p>
                  </a:txBody>
                  <a:tcPr marL="9525" marR="9525" marT="9525" marB="0" anchor="ctr"/>
                </a:tc>
                <a:tc>
                  <a:txBody>
                    <a:bodyPr/>
                    <a:lstStyle/>
                    <a:p>
                      <a:pPr algn="ctr"/>
                      <a:r>
                        <a:rPr lang="hu-HU" sz="1600" dirty="0" smtClean="0">
                          <a:solidFill>
                            <a:schemeClr val="tx1"/>
                          </a:solidFill>
                        </a:rPr>
                        <a:t>2048</a:t>
                      </a:r>
                      <a:endParaRPr lang="hu-HU" sz="1600" dirty="0">
                        <a:solidFill>
                          <a:schemeClr val="tx1"/>
                        </a:solidFill>
                      </a:endParaRPr>
                    </a:p>
                  </a:txBody>
                  <a:tcPr anchor="ctr"/>
                </a:tc>
              </a:tr>
              <a:tr h="455290">
                <a:tc>
                  <a:txBody>
                    <a:bodyPr/>
                    <a:lstStyle/>
                    <a:p>
                      <a:pPr algn="l" fontAlgn="b"/>
                      <a:r>
                        <a:rPr lang="hu-HU" sz="1600" u="none" strike="noStrike" dirty="0">
                          <a:effectLst/>
                        </a:rPr>
                        <a:t>   </a:t>
                      </a:r>
                      <a:r>
                        <a:rPr lang="hu-HU" sz="1600" u="none" strike="noStrike" dirty="0" smtClean="0">
                          <a:effectLst/>
                        </a:rPr>
                        <a:t>     ebből </a:t>
                      </a:r>
                      <a:r>
                        <a:rPr lang="hu-HU" sz="1600" u="none" strike="noStrike" dirty="0">
                          <a:effectLst/>
                        </a:rPr>
                        <a:t>államilag támogatott</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1829</a:t>
                      </a:r>
                      <a:endParaRPr lang="hu-HU" sz="1600" b="0" i="0" u="none" strike="noStrike" dirty="0">
                        <a:solidFill>
                          <a:srgbClr val="000000"/>
                        </a:solidFill>
                        <a:effectLst/>
                        <a:latin typeface="Calibri"/>
                      </a:endParaRPr>
                    </a:p>
                  </a:txBody>
                  <a:tcPr marL="9525" marR="9525" marT="9525" marB="0" anchor="ctr"/>
                </a:tc>
                <a:tc>
                  <a:txBody>
                    <a:bodyPr/>
                    <a:lstStyle/>
                    <a:p>
                      <a:pPr algn="ctr"/>
                      <a:r>
                        <a:rPr lang="hu-HU" sz="1600" dirty="0" smtClean="0">
                          <a:solidFill>
                            <a:schemeClr val="tx1"/>
                          </a:solidFill>
                        </a:rPr>
                        <a:t>1696</a:t>
                      </a:r>
                      <a:endParaRPr lang="hu-HU" sz="1600" dirty="0">
                        <a:solidFill>
                          <a:schemeClr val="tx1"/>
                        </a:solidFill>
                      </a:endParaRPr>
                    </a:p>
                  </a:txBody>
                  <a:tcPr anchor="ctr"/>
                </a:tc>
              </a:tr>
              <a:tr h="455290">
                <a:tc>
                  <a:txBody>
                    <a:bodyPr/>
                    <a:lstStyle/>
                    <a:p>
                      <a:pPr algn="l" fontAlgn="b"/>
                      <a:endParaRPr lang="hu-HU" sz="1600" b="0" i="0" u="none" strike="noStrike" dirty="0">
                        <a:solidFill>
                          <a:srgbClr val="000000"/>
                        </a:solidFill>
                        <a:effectLst/>
                        <a:latin typeface="Calibri"/>
                      </a:endParaRPr>
                    </a:p>
                  </a:txBody>
                  <a:tcPr marL="9525" marR="9525" marT="9525" marB="0" anchor="b"/>
                </a:tc>
                <a:tc>
                  <a:txBody>
                    <a:bodyPr/>
                    <a:lstStyle/>
                    <a:p>
                      <a:pPr algn="ctr" fontAlgn="b"/>
                      <a:endParaRPr lang="hu-HU" sz="1600" b="0" i="0" u="none" strike="noStrike" dirty="0">
                        <a:solidFill>
                          <a:srgbClr val="000000"/>
                        </a:solidFill>
                        <a:effectLst/>
                        <a:latin typeface="Calibri"/>
                      </a:endParaRPr>
                    </a:p>
                  </a:txBody>
                  <a:tcPr marL="9525" marR="9525" marT="9525" marB="0" anchor="b"/>
                </a:tc>
                <a:tc>
                  <a:txBody>
                    <a:bodyPr/>
                    <a:lstStyle/>
                    <a:p>
                      <a:pPr algn="ctr" fontAlgn="b"/>
                      <a:endParaRPr lang="hu-HU" sz="1600" b="0" i="0" u="none" strike="noStrike" dirty="0">
                        <a:solidFill>
                          <a:srgbClr val="000000"/>
                        </a:solidFill>
                        <a:effectLst/>
                        <a:latin typeface="Calibri"/>
                      </a:endParaRPr>
                    </a:p>
                  </a:txBody>
                  <a:tcPr marL="9525" marR="9525" marT="9525" marB="0" anchor="b"/>
                </a:tc>
              </a:tr>
            </a:tbl>
          </a:graphicData>
        </a:graphic>
      </p:graphicFrame>
      <p:sp>
        <p:nvSpPr>
          <p:cNvPr id="10273" name="Téglalap 4"/>
          <p:cNvSpPr>
            <a:spLocks noChangeArrowheads="1"/>
          </p:cNvSpPr>
          <p:nvPr/>
        </p:nvSpPr>
        <p:spPr bwMode="auto">
          <a:xfrm>
            <a:off x="2195513" y="549275"/>
            <a:ext cx="2898775" cy="368300"/>
          </a:xfrm>
          <a:prstGeom prst="rect">
            <a:avLst/>
          </a:prstGeom>
          <a:noFill/>
          <a:ln w="9525">
            <a:noFill/>
            <a:miter lim="800000"/>
            <a:headEnd/>
            <a:tailEnd/>
          </a:ln>
        </p:spPr>
        <p:txBody>
          <a:bodyPr wrap="none">
            <a:spAutoFit/>
          </a:bodyPr>
          <a:lstStyle/>
          <a:p>
            <a:r>
              <a:rPr lang="hu-HU">
                <a:latin typeface="Lucida Sans Unicode" pitchFamily="34" charset="0"/>
              </a:rPr>
              <a:t>Hallgatói létszámadatok</a:t>
            </a:r>
          </a:p>
        </p:txBody>
      </p:sp>
      <p:graphicFrame>
        <p:nvGraphicFramePr>
          <p:cNvPr id="11" name="Táblázat 10"/>
          <p:cNvGraphicFramePr>
            <a:graphicFrameLocks noGrp="1"/>
          </p:cNvGraphicFramePr>
          <p:nvPr>
            <p:extLst>
              <p:ext uri="{D42A27DB-BD31-4B8C-83A1-F6EECF244321}">
                <p14:modId xmlns:p14="http://schemas.microsoft.com/office/powerpoint/2010/main" val="1209845532"/>
              </p:ext>
            </p:extLst>
          </p:nvPr>
        </p:nvGraphicFramePr>
        <p:xfrm>
          <a:off x="6300192" y="1628800"/>
          <a:ext cx="1103784" cy="2664294"/>
        </p:xfrm>
        <a:graphic>
          <a:graphicData uri="http://schemas.openxmlformats.org/drawingml/2006/table">
            <a:tbl>
              <a:tblPr firstRow="1" bandRow="1">
                <a:tableStyleId>{5C22544A-7EE6-4342-B048-85BDC9FD1C3A}</a:tableStyleId>
              </a:tblPr>
              <a:tblGrid>
                <a:gridCol w="1103784"/>
              </a:tblGrid>
              <a:tr h="444049">
                <a:tc>
                  <a:txBody>
                    <a:bodyPr/>
                    <a:lstStyle/>
                    <a:p>
                      <a:pPr algn="ctr"/>
                      <a:r>
                        <a:rPr lang="hu-HU" sz="1600" b="0" dirty="0" smtClean="0">
                          <a:solidFill>
                            <a:schemeClr val="tx1"/>
                          </a:solidFill>
                        </a:rPr>
                        <a:t>2016.</a:t>
                      </a:r>
                      <a:endParaRPr lang="hu-HU" sz="1600" b="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2175</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1705</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2019</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1650</a:t>
                      </a:r>
                      <a:endParaRPr lang="hu-HU" sz="1600" dirty="0">
                        <a:solidFill>
                          <a:schemeClr val="tx1"/>
                        </a:solidFill>
                      </a:endParaRPr>
                    </a:p>
                  </a:txBody>
                  <a:tcPr anchor="ctr">
                    <a:solidFill>
                      <a:schemeClr val="bg1">
                        <a:lumMod val="95000"/>
                      </a:schemeClr>
                    </a:solidFill>
                  </a:tcPr>
                </a:tc>
              </a:tr>
              <a:tr h="444049">
                <a:tc>
                  <a:txBody>
                    <a:bodyPr/>
                    <a:lstStyle/>
                    <a:p>
                      <a:pPr algn="ctr"/>
                      <a:endParaRPr lang="hu-HU" sz="1600" dirty="0">
                        <a:solidFill>
                          <a:schemeClr val="tx1"/>
                        </a:solidFill>
                      </a:endParaRPr>
                    </a:p>
                  </a:txBody>
                  <a:tcPr anchor="ctr">
                    <a:solidFill>
                      <a:schemeClr val="bg1">
                        <a:lumMod val="95000"/>
                      </a:schemeClr>
                    </a:solidFill>
                  </a:tcPr>
                </a:tc>
              </a:tr>
            </a:tbl>
          </a:graphicData>
        </a:graphic>
      </p:graphicFrame>
      <p:graphicFrame>
        <p:nvGraphicFramePr>
          <p:cNvPr id="3" name="Táblázat 2"/>
          <p:cNvGraphicFramePr>
            <a:graphicFrameLocks noGrp="1"/>
          </p:cNvGraphicFramePr>
          <p:nvPr>
            <p:extLst>
              <p:ext uri="{D42A27DB-BD31-4B8C-83A1-F6EECF244321}">
                <p14:modId xmlns:p14="http://schemas.microsoft.com/office/powerpoint/2010/main" val="668689642"/>
              </p:ext>
            </p:extLst>
          </p:nvPr>
        </p:nvGraphicFramePr>
        <p:xfrm>
          <a:off x="7308304" y="1628800"/>
          <a:ext cx="1103784" cy="2664294"/>
        </p:xfrm>
        <a:graphic>
          <a:graphicData uri="http://schemas.openxmlformats.org/drawingml/2006/table">
            <a:tbl>
              <a:tblPr firstRow="1" bandRow="1">
                <a:tableStyleId>{5C22544A-7EE6-4342-B048-85BDC9FD1C3A}</a:tableStyleId>
              </a:tblPr>
              <a:tblGrid>
                <a:gridCol w="1103784"/>
              </a:tblGrid>
              <a:tr h="444049">
                <a:tc>
                  <a:txBody>
                    <a:bodyPr/>
                    <a:lstStyle/>
                    <a:p>
                      <a:pPr algn="ctr"/>
                      <a:r>
                        <a:rPr lang="hu-HU" sz="1600" b="0" dirty="0" smtClean="0">
                          <a:solidFill>
                            <a:schemeClr val="tx1"/>
                          </a:solidFill>
                        </a:rPr>
                        <a:t>2017.</a:t>
                      </a:r>
                      <a:endParaRPr lang="hu-HU" sz="1600" b="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2153</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1557</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1982</a:t>
                      </a:r>
                      <a:endParaRPr lang="hu-HU" sz="1600" dirty="0">
                        <a:solidFill>
                          <a:schemeClr val="tx1"/>
                        </a:solidFill>
                      </a:endParaRPr>
                    </a:p>
                  </a:txBody>
                  <a:tcPr anchor="ctr">
                    <a:solidFill>
                      <a:schemeClr val="bg1">
                        <a:lumMod val="95000"/>
                      </a:schemeClr>
                    </a:solidFill>
                  </a:tcPr>
                </a:tc>
              </a:tr>
              <a:tr h="444049">
                <a:tc>
                  <a:txBody>
                    <a:bodyPr/>
                    <a:lstStyle/>
                    <a:p>
                      <a:pPr algn="ctr"/>
                      <a:r>
                        <a:rPr lang="hu-HU" sz="1600" dirty="0" smtClean="0">
                          <a:solidFill>
                            <a:schemeClr val="tx1"/>
                          </a:solidFill>
                        </a:rPr>
                        <a:t>1445</a:t>
                      </a:r>
                      <a:endParaRPr lang="hu-HU" sz="1600" dirty="0">
                        <a:solidFill>
                          <a:schemeClr val="tx1"/>
                        </a:solidFill>
                      </a:endParaRPr>
                    </a:p>
                  </a:txBody>
                  <a:tcPr anchor="ctr">
                    <a:solidFill>
                      <a:schemeClr val="bg1">
                        <a:lumMod val="95000"/>
                      </a:schemeClr>
                    </a:solidFill>
                  </a:tcPr>
                </a:tc>
              </a:tr>
              <a:tr h="444049">
                <a:tc>
                  <a:txBody>
                    <a:bodyPr/>
                    <a:lstStyle/>
                    <a:p>
                      <a:pPr algn="ctr"/>
                      <a:endParaRPr lang="hu-HU" sz="1600" dirty="0">
                        <a:solidFill>
                          <a:schemeClr val="tx1"/>
                        </a:solidFill>
                      </a:endParaRPr>
                    </a:p>
                  </a:txBody>
                  <a:tcPr anchor="c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07504" y="-99392"/>
            <a:ext cx="8784976" cy="1143000"/>
          </a:xfrm>
        </p:spPr>
        <p:txBody>
          <a:bodyPr>
            <a:normAutofit/>
          </a:bodyPr>
          <a:lstStyle/>
          <a:p>
            <a:r>
              <a:rPr lang="hu-HU" sz="3400" dirty="0" smtClean="0"/>
              <a:t>A magyar felsőoktatás vonzásközpontjai</a:t>
            </a:r>
            <a:endParaRPr lang="hu-HU" sz="3400" dirty="0"/>
          </a:p>
        </p:txBody>
      </p:sp>
      <p:pic>
        <p:nvPicPr>
          <p:cNvPr id="1026" name="Picture 2" descr="C:\Users\troand\Downloads\21105669_1319419578168121_485086883822458.jpg"/>
          <p:cNvPicPr>
            <a:picLocks noChangeAspect="1" noChangeArrowheads="1"/>
          </p:cNvPicPr>
          <p:nvPr/>
        </p:nvPicPr>
        <p:blipFill rotWithShape="1">
          <a:blip r:embed="rId3">
            <a:extLst>
              <a:ext uri="{28A0092B-C50C-407E-A947-70E740481C1C}">
                <a14:useLocalDpi xmlns:a14="http://schemas.microsoft.com/office/drawing/2010/main" val="0"/>
              </a:ext>
            </a:extLst>
          </a:blip>
          <a:srcRect l="3112" t="7884"/>
          <a:stretch/>
        </p:blipFill>
        <p:spPr bwMode="auto">
          <a:xfrm>
            <a:off x="0" y="1089689"/>
            <a:ext cx="9144000" cy="5795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5542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075240" cy="994122"/>
          </a:xfrm>
        </p:spPr>
        <p:txBody>
          <a:bodyPr>
            <a:noAutofit/>
          </a:bodyPr>
          <a:lstStyle/>
          <a:p>
            <a:r>
              <a:rPr lang="hu-HU" sz="3200" dirty="0" smtClean="0"/>
              <a:t>A PTE TTK-ra felvett összes hallgató az állandó lakóhely szerint (2013, 2017)</a:t>
            </a:r>
            <a:endParaRPr lang="en-GB" sz="3200" dirty="0"/>
          </a:p>
        </p:txBody>
      </p:sp>
      <p:pic>
        <p:nvPicPr>
          <p:cNvPr id="4" name="Tartalom helye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9512" y="1412776"/>
            <a:ext cx="8496944" cy="5285331"/>
          </a:xfrm>
        </p:spPr>
      </p:pic>
    </p:spTree>
    <p:extLst>
      <p:ext uri="{BB962C8B-B14F-4D97-AF65-F5344CB8AC3E}">
        <p14:creationId xmlns:p14="http://schemas.microsoft.com/office/powerpoint/2010/main" val="30962905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artalom helye 3"/>
          <p:cNvPicPr>
            <a:picLocks noGrp="1" noChangeAspect="1"/>
          </p:cNvPicPr>
          <p:nvPr>
            <p:ph idx="1"/>
          </p:nvPr>
        </p:nvPicPr>
        <p:blipFill rotWithShape="1">
          <a:blip r:embed="rId3">
            <a:extLst>
              <a:ext uri="{28A0092B-C50C-407E-A947-70E740481C1C}">
                <a14:useLocalDpi xmlns:a14="http://schemas.microsoft.com/office/drawing/2010/main" val="0"/>
              </a:ext>
            </a:extLst>
          </a:blip>
          <a:srcRect t="2013"/>
          <a:stretch/>
        </p:blipFill>
        <p:spPr>
          <a:xfrm>
            <a:off x="179512" y="1196752"/>
            <a:ext cx="8856984" cy="5552357"/>
          </a:xfrm>
        </p:spPr>
      </p:pic>
      <p:sp>
        <p:nvSpPr>
          <p:cNvPr id="2" name="Cím 1"/>
          <p:cNvSpPr>
            <a:spLocks noGrp="1"/>
          </p:cNvSpPr>
          <p:nvPr>
            <p:ph type="title"/>
          </p:nvPr>
        </p:nvSpPr>
        <p:spPr>
          <a:xfrm>
            <a:off x="251520" y="274638"/>
            <a:ext cx="8229600" cy="1143000"/>
          </a:xfrm>
        </p:spPr>
        <p:txBody>
          <a:bodyPr>
            <a:normAutofit fontScale="90000"/>
          </a:bodyPr>
          <a:lstStyle/>
          <a:p>
            <a:r>
              <a:rPr lang="hu-HU" dirty="0" smtClean="0"/>
              <a:t>Alap-, mester és osztatlan képzések beiskolázása</a:t>
            </a:r>
            <a:endParaRPr lang="en-GB" dirty="0"/>
          </a:p>
        </p:txBody>
      </p:sp>
      <p:sp>
        <p:nvSpPr>
          <p:cNvPr id="6" name="Tartalom helye 2"/>
          <p:cNvSpPr txBox="1">
            <a:spLocks/>
          </p:cNvSpPr>
          <p:nvPr/>
        </p:nvSpPr>
        <p:spPr>
          <a:xfrm>
            <a:off x="6300192" y="4077072"/>
            <a:ext cx="2386608" cy="20490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1709003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4000" b="0" dirty="0" smtClean="0">
                <a:effectLst/>
                <a:latin typeface="Calibri" panose="020F0502020204030204" pitchFamily="34" charset="0"/>
              </a:rPr>
              <a:t>A legtöbb hallgatót küldő települések</a:t>
            </a:r>
            <a:endParaRPr lang="en-GB" sz="4000" b="0" dirty="0">
              <a:effectLst/>
              <a:latin typeface="Calibri" panose="020F0502020204030204" pitchFamily="34" charset="0"/>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3644099523"/>
              </p:ext>
            </p:extLst>
          </p:nvPr>
        </p:nvGraphicFramePr>
        <p:xfrm>
          <a:off x="467545" y="1196752"/>
          <a:ext cx="8064895" cy="4968555"/>
        </p:xfrm>
        <a:graphic>
          <a:graphicData uri="http://schemas.openxmlformats.org/drawingml/2006/table">
            <a:tbl>
              <a:tblPr firstRow="1" bandCol="1">
                <a:tableStyleId>{5C22544A-7EE6-4342-B048-85BDC9FD1C3A}</a:tableStyleId>
              </a:tblPr>
              <a:tblGrid>
                <a:gridCol w="1861130"/>
                <a:gridCol w="1861130"/>
                <a:gridCol w="2481505"/>
                <a:gridCol w="1861130"/>
              </a:tblGrid>
              <a:tr h="331237">
                <a:tc>
                  <a:txBody>
                    <a:bodyPr/>
                    <a:lstStyle/>
                    <a:p>
                      <a:pPr algn="l" fontAlgn="b"/>
                      <a:endParaRPr lang="hu-HU" sz="2000" b="0" i="0" u="none" strike="noStrike" dirty="0">
                        <a:solidFill>
                          <a:srgbClr val="000000"/>
                        </a:solidFill>
                        <a:effectLst/>
                        <a:latin typeface="Calibri"/>
                      </a:endParaRPr>
                    </a:p>
                  </a:txBody>
                  <a:tcPr marL="9525" marR="9525" marT="9525" marB="0" anchor="b"/>
                </a:tc>
                <a:tc>
                  <a:txBody>
                    <a:bodyPr/>
                    <a:lstStyle/>
                    <a:p>
                      <a:pPr algn="ctr" fontAlgn="b"/>
                      <a:r>
                        <a:rPr lang="hu-HU" sz="2000" u="none" strike="noStrike" dirty="0">
                          <a:effectLst/>
                        </a:rPr>
                        <a:t>2013</a:t>
                      </a:r>
                      <a:endParaRPr lang="hu-HU" sz="2000" b="0" i="0" u="none" strike="noStrike" dirty="0">
                        <a:solidFill>
                          <a:srgbClr val="000000"/>
                        </a:solidFill>
                        <a:effectLst/>
                        <a:latin typeface="Calibri"/>
                      </a:endParaRPr>
                    </a:p>
                  </a:txBody>
                  <a:tcPr marL="9525" marR="9525" marT="9525" marB="0" anchor="b"/>
                </a:tc>
                <a:tc>
                  <a:txBody>
                    <a:bodyPr/>
                    <a:lstStyle/>
                    <a:p>
                      <a:pPr algn="l" fontAlgn="b"/>
                      <a:endParaRPr lang="hu-HU" sz="2000" b="0" i="0" u="none" strike="noStrike" dirty="0">
                        <a:solidFill>
                          <a:srgbClr val="000000"/>
                        </a:solidFill>
                        <a:effectLst/>
                        <a:latin typeface="Calibri"/>
                      </a:endParaRPr>
                    </a:p>
                  </a:txBody>
                  <a:tcPr marL="9525" marR="9525" marT="9525" marB="0" anchor="b"/>
                </a:tc>
                <a:tc>
                  <a:txBody>
                    <a:bodyPr/>
                    <a:lstStyle/>
                    <a:p>
                      <a:pPr algn="ctr" fontAlgn="b"/>
                      <a:r>
                        <a:rPr lang="hu-HU" sz="2000" u="none" strike="noStrike" dirty="0">
                          <a:effectLst/>
                        </a:rPr>
                        <a:t>2017</a:t>
                      </a:r>
                      <a:endParaRPr lang="hu-HU" sz="2000" b="0" i="0" u="none" strike="noStrike" dirty="0">
                        <a:solidFill>
                          <a:srgbClr val="000000"/>
                        </a:solidFill>
                        <a:effectLst/>
                        <a:latin typeface="Calibri"/>
                      </a:endParaRPr>
                    </a:p>
                  </a:txBody>
                  <a:tcPr marL="9525" marR="9525" marT="9525" marB="0" anchor="b"/>
                </a:tc>
              </a:tr>
              <a:tr h="331237">
                <a:tc>
                  <a:txBody>
                    <a:bodyPr/>
                    <a:lstStyle/>
                    <a:p>
                      <a:pPr algn="l" fontAlgn="b"/>
                      <a:r>
                        <a:rPr lang="hu-HU" sz="2000" u="none" strike="noStrike" dirty="0" smtClean="0">
                          <a:effectLst/>
                          <a:latin typeface="Calibri" panose="020F0502020204030204" pitchFamily="34" charset="0"/>
                        </a:rPr>
                        <a:t>Pécs</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168</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b="1" i="1" u="none" strike="noStrike" dirty="0">
                          <a:solidFill>
                            <a:srgbClr val="FF0000"/>
                          </a:solidFill>
                          <a:effectLst/>
                          <a:latin typeface="Calibri" panose="020F0502020204030204" pitchFamily="34" charset="0"/>
                        </a:rPr>
                        <a:t>Pécs</a:t>
                      </a:r>
                    </a:p>
                  </a:txBody>
                  <a:tcPr marL="9525" marR="9525" marT="9525" marB="0" anchor="b">
                    <a:solidFill>
                      <a:schemeClr val="accent2">
                        <a:lumMod val="40000"/>
                        <a:lumOff val="60000"/>
                      </a:schemeClr>
                    </a:solidFill>
                  </a:tcPr>
                </a:tc>
                <a:tc>
                  <a:txBody>
                    <a:bodyPr/>
                    <a:lstStyle/>
                    <a:p>
                      <a:pPr algn="ctr" fontAlgn="b"/>
                      <a:r>
                        <a:rPr lang="hu-HU" sz="2000" b="1" i="1" u="none" strike="noStrike" dirty="0">
                          <a:solidFill>
                            <a:srgbClr val="FF0000"/>
                          </a:solidFill>
                          <a:effectLst/>
                          <a:latin typeface="Calibri" panose="020F0502020204030204" pitchFamily="34" charset="0"/>
                        </a:rPr>
                        <a:t>103</a:t>
                      </a:r>
                    </a:p>
                  </a:txBody>
                  <a:tcPr marL="9525" marR="9525" marT="9525" marB="0" anchor="b">
                    <a:solidFill>
                      <a:schemeClr val="accent2">
                        <a:lumMod val="40000"/>
                        <a:lumOff val="60000"/>
                      </a:schemeClr>
                    </a:solidFill>
                  </a:tcPr>
                </a:tc>
              </a:tr>
              <a:tr h="331237">
                <a:tc>
                  <a:txBody>
                    <a:bodyPr/>
                    <a:lstStyle/>
                    <a:p>
                      <a:pPr algn="l" fontAlgn="b"/>
                      <a:r>
                        <a:rPr lang="hu-HU" sz="2000" u="none" strike="noStrike" dirty="0">
                          <a:effectLst/>
                          <a:latin typeface="Calibri" panose="020F0502020204030204" pitchFamily="34" charset="0"/>
                        </a:rPr>
                        <a:t>Kaposvár</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29</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i="1" u="none" strike="noStrike" dirty="0">
                          <a:solidFill>
                            <a:srgbClr val="00B050"/>
                          </a:solidFill>
                          <a:effectLst/>
                          <a:latin typeface="Calibri" panose="020F0502020204030204" pitchFamily="34" charset="0"/>
                        </a:rPr>
                        <a:t>Budapest</a:t>
                      </a:r>
                      <a:endParaRPr lang="hu-HU" sz="2000" b="0" i="1"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b"/>
                      <a:r>
                        <a:rPr lang="hu-HU" sz="2000" i="1" u="none" strike="noStrike" dirty="0">
                          <a:solidFill>
                            <a:srgbClr val="00B050"/>
                          </a:solidFill>
                          <a:effectLst/>
                          <a:latin typeface="Calibri" panose="020F0502020204030204" pitchFamily="34" charset="0"/>
                        </a:rPr>
                        <a:t>27</a:t>
                      </a:r>
                      <a:endParaRPr lang="hu-HU" sz="2000" b="0" i="1"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r>
              <a:tr h="331237">
                <a:tc>
                  <a:txBody>
                    <a:bodyPr/>
                    <a:lstStyle/>
                    <a:p>
                      <a:pPr algn="l" fontAlgn="b"/>
                      <a:r>
                        <a:rPr lang="hu-HU" sz="2000" u="none" strike="noStrike" dirty="0">
                          <a:effectLst/>
                          <a:latin typeface="Calibri" panose="020F0502020204030204" pitchFamily="34" charset="0"/>
                        </a:rPr>
                        <a:t>Budapest</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20</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Kaposvár</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23</a:t>
                      </a:r>
                      <a:endParaRPr lang="hu-HU" sz="2000" b="0" i="0" u="none" strike="noStrike" dirty="0">
                        <a:solidFill>
                          <a:srgbClr val="FF000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Székesfehérvár</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20</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Szekszárd</a:t>
                      </a:r>
                      <a:endParaRPr lang="hu-HU" sz="2000" b="0" i="0" u="none" strike="noStrike" dirty="0">
                        <a:solidFill>
                          <a:srgbClr val="00B05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00B050"/>
                          </a:solidFill>
                          <a:effectLst/>
                          <a:latin typeface="Calibri" panose="020F0502020204030204" pitchFamily="34" charset="0"/>
                        </a:rPr>
                        <a:t>16</a:t>
                      </a:r>
                      <a:endParaRPr lang="hu-HU" sz="2000" b="0" i="0" u="none" strike="noStrike" dirty="0">
                        <a:solidFill>
                          <a:srgbClr val="00B05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Dombóvár</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19</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Komló</a:t>
                      </a:r>
                      <a:endParaRPr lang="hu-HU" sz="2000" b="0" i="0" u="none" strike="noStrike" dirty="0">
                        <a:solidFill>
                          <a:srgbClr val="00B05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00B050"/>
                          </a:solidFill>
                          <a:effectLst/>
                          <a:latin typeface="Calibri" panose="020F0502020204030204" pitchFamily="34" charset="0"/>
                        </a:rPr>
                        <a:t>14</a:t>
                      </a:r>
                      <a:endParaRPr lang="hu-HU" sz="2000" b="0" i="0" u="none" strike="noStrike" dirty="0">
                        <a:solidFill>
                          <a:srgbClr val="00B05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Mohács</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13</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Székesfehérvár</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13</a:t>
                      </a:r>
                      <a:endParaRPr lang="hu-HU" sz="2000" b="0" i="0" u="none" strike="noStrike" dirty="0">
                        <a:solidFill>
                          <a:srgbClr val="FF000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Nagykanizsa</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11</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Kozármisleny</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b"/>
                      <a:r>
                        <a:rPr lang="hu-HU" sz="2000" u="none" strike="noStrike" dirty="0">
                          <a:solidFill>
                            <a:srgbClr val="00B050"/>
                          </a:solidFill>
                          <a:effectLst/>
                          <a:latin typeface="Calibri" panose="020F0502020204030204" pitchFamily="34" charset="0"/>
                        </a:rPr>
                        <a:t>9</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r>
              <a:tr h="331237">
                <a:tc>
                  <a:txBody>
                    <a:bodyPr/>
                    <a:lstStyle/>
                    <a:p>
                      <a:pPr algn="l" fontAlgn="b"/>
                      <a:r>
                        <a:rPr lang="hu-HU" sz="2000" b="1" u="none" strike="noStrike" dirty="0">
                          <a:effectLst/>
                          <a:latin typeface="Calibri" panose="020F0502020204030204" pitchFamily="34" charset="0"/>
                        </a:rPr>
                        <a:t>Nagyatád</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b="1" u="none" strike="noStrike" dirty="0">
                          <a:effectLst/>
                          <a:latin typeface="Calibri" panose="020F0502020204030204" pitchFamily="34" charset="0"/>
                        </a:rPr>
                        <a:t>11</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Nagykanizsa</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9</a:t>
                      </a:r>
                      <a:endParaRPr lang="hu-HU" sz="2000" b="0" i="0" u="none" strike="noStrike" dirty="0">
                        <a:solidFill>
                          <a:srgbClr val="FF000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Komló</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10</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Dombóvár</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8</a:t>
                      </a:r>
                      <a:endParaRPr lang="hu-HU" sz="2000" b="0" i="0" u="none" strike="noStrike" dirty="0">
                        <a:solidFill>
                          <a:srgbClr val="FF0000"/>
                        </a:solidFill>
                        <a:effectLst/>
                        <a:latin typeface="Calibri" panose="020F0502020204030204" pitchFamily="34" charset="0"/>
                      </a:endParaRPr>
                    </a:p>
                  </a:txBody>
                  <a:tcPr marL="9525" marR="9525" marT="9525" marB="0" anchor="b"/>
                </a:tc>
              </a:tr>
              <a:tr h="331237">
                <a:tc>
                  <a:txBody>
                    <a:bodyPr/>
                    <a:lstStyle/>
                    <a:p>
                      <a:pPr algn="l" fontAlgn="b"/>
                      <a:r>
                        <a:rPr lang="hu-HU" sz="2000" u="none" strike="noStrike" dirty="0">
                          <a:effectLst/>
                          <a:latin typeface="Calibri" panose="020F0502020204030204" pitchFamily="34" charset="0"/>
                        </a:rPr>
                        <a:t>Szekszárd</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effectLst/>
                          <a:latin typeface="Calibri" panose="020F0502020204030204" pitchFamily="34" charset="0"/>
                        </a:rPr>
                        <a:t>10</a:t>
                      </a:r>
                      <a:endParaRPr lang="hu-HU"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Pécsvárad</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b"/>
                      <a:r>
                        <a:rPr lang="hu-HU" sz="2000" u="none" strike="noStrike" dirty="0">
                          <a:solidFill>
                            <a:srgbClr val="00B050"/>
                          </a:solidFill>
                          <a:effectLst/>
                          <a:latin typeface="Calibri" panose="020F0502020204030204" pitchFamily="34" charset="0"/>
                        </a:rPr>
                        <a:t>8</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r>
              <a:tr h="331237">
                <a:tc>
                  <a:txBody>
                    <a:bodyPr/>
                    <a:lstStyle/>
                    <a:p>
                      <a:pPr algn="l" fontAlgn="b"/>
                      <a:r>
                        <a:rPr lang="hu-HU" sz="2000" b="1" u="none" strike="noStrike" dirty="0">
                          <a:effectLst/>
                          <a:latin typeface="Calibri" panose="020F0502020204030204" pitchFamily="34" charset="0"/>
                        </a:rPr>
                        <a:t>Barcs</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b="1" u="none" strike="noStrike" dirty="0">
                          <a:effectLst/>
                          <a:latin typeface="Calibri" panose="020F0502020204030204" pitchFamily="34" charset="0"/>
                        </a:rPr>
                        <a:t>10</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Siklós</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b"/>
                      <a:r>
                        <a:rPr lang="hu-HU" sz="2000" u="none" strike="noStrike" dirty="0">
                          <a:solidFill>
                            <a:srgbClr val="00B050"/>
                          </a:solidFill>
                          <a:effectLst/>
                          <a:latin typeface="Calibri" panose="020F0502020204030204" pitchFamily="34" charset="0"/>
                        </a:rPr>
                        <a:t>8</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r>
              <a:tr h="331237">
                <a:tc>
                  <a:txBody>
                    <a:bodyPr/>
                    <a:lstStyle/>
                    <a:p>
                      <a:pPr algn="l" fontAlgn="b"/>
                      <a:r>
                        <a:rPr lang="hu-HU" sz="2000" b="1" u="none" strike="noStrike" dirty="0">
                          <a:effectLst/>
                          <a:latin typeface="Calibri" panose="020F0502020204030204" pitchFamily="34" charset="0"/>
                        </a:rPr>
                        <a:t>Zalaegerszeg</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b="1" u="none" strike="noStrike" dirty="0">
                          <a:effectLst/>
                          <a:latin typeface="Calibri" panose="020F0502020204030204" pitchFamily="34" charset="0"/>
                        </a:rPr>
                        <a:t>10</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00B050"/>
                          </a:solidFill>
                          <a:effectLst/>
                          <a:latin typeface="Calibri" panose="020F0502020204030204" pitchFamily="34" charset="0"/>
                        </a:rPr>
                        <a:t>Baja</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c>
                  <a:txBody>
                    <a:bodyPr/>
                    <a:lstStyle/>
                    <a:p>
                      <a:pPr algn="ctr" fontAlgn="b"/>
                      <a:r>
                        <a:rPr lang="hu-HU" sz="2000" u="none" strike="noStrike" dirty="0">
                          <a:solidFill>
                            <a:srgbClr val="00B050"/>
                          </a:solidFill>
                          <a:effectLst/>
                          <a:latin typeface="Calibri" panose="020F0502020204030204" pitchFamily="34" charset="0"/>
                        </a:rPr>
                        <a:t>7</a:t>
                      </a:r>
                      <a:endParaRPr lang="hu-HU" sz="2000" b="0" i="0" u="none" strike="noStrike" dirty="0">
                        <a:solidFill>
                          <a:srgbClr val="00B050"/>
                        </a:solidFill>
                        <a:effectLst/>
                        <a:latin typeface="Calibri" panose="020F0502020204030204" pitchFamily="34" charset="0"/>
                      </a:endParaRPr>
                    </a:p>
                  </a:txBody>
                  <a:tcPr marL="9525" marR="9525" marT="9525" marB="0" anchor="b">
                    <a:solidFill>
                      <a:schemeClr val="accent3">
                        <a:lumMod val="40000"/>
                        <a:lumOff val="60000"/>
                      </a:schemeClr>
                    </a:solidFill>
                  </a:tcPr>
                </a:tc>
              </a:tr>
              <a:tr h="331237">
                <a:tc>
                  <a:txBody>
                    <a:bodyPr/>
                    <a:lstStyle/>
                    <a:p>
                      <a:pPr algn="l" fontAlgn="b"/>
                      <a:r>
                        <a:rPr lang="hu-HU" sz="2000" b="1" u="none" strike="noStrike" dirty="0">
                          <a:effectLst/>
                          <a:latin typeface="Calibri" panose="020F0502020204030204" pitchFamily="34" charset="0"/>
                        </a:rPr>
                        <a:t>Dunaújváros</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b="1" u="none" strike="noStrike" dirty="0">
                          <a:effectLst/>
                          <a:latin typeface="Calibri" panose="020F0502020204030204" pitchFamily="34" charset="0"/>
                        </a:rPr>
                        <a:t>10</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Bonyhád</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7</a:t>
                      </a:r>
                      <a:endParaRPr lang="hu-HU" sz="2000" b="0" i="0" u="none" strike="noStrike" dirty="0">
                        <a:solidFill>
                          <a:srgbClr val="FF0000"/>
                        </a:solidFill>
                        <a:effectLst/>
                        <a:latin typeface="Calibri" panose="020F0502020204030204" pitchFamily="34" charset="0"/>
                      </a:endParaRPr>
                    </a:p>
                  </a:txBody>
                  <a:tcPr marL="9525" marR="9525" marT="9525" marB="0" anchor="b"/>
                </a:tc>
              </a:tr>
              <a:tr h="331237">
                <a:tc>
                  <a:txBody>
                    <a:bodyPr/>
                    <a:lstStyle/>
                    <a:p>
                      <a:pPr algn="l" fontAlgn="b"/>
                      <a:r>
                        <a:rPr lang="hu-HU" sz="2000" b="1" u="none" strike="noStrike" dirty="0">
                          <a:effectLst/>
                          <a:latin typeface="Calibri" panose="020F0502020204030204" pitchFamily="34" charset="0"/>
                        </a:rPr>
                        <a:t>Paks</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u-HU" sz="2000" b="1" u="none" strike="noStrike" dirty="0">
                          <a:effectLst/>
                          <a:latin typeface="Calibri" panose="020F0502020204030204" pitchFamily="34" charset="0"/>
                        </a:rPr>
                        <a:t>10</a:t>
                      </a:r>
                      <a:endParaRPr lang="hu-HU"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hu-HU" sz="2000" u="none" strike="noStrike" dirty="0">
                          <a:solidFill>
                            <a:srgbClr val="FF0000"/>
                          </a:solidFill>
                          <a:effectLst/>
                          <a:latin typeface="Calibri" panose="020F0502020204030204" pitchFamily="34" charset="0"/>
                        </a:rPr>
                        <a:t>Mohács</a:t>
                      </a:r>
                      <a:endParaRPr lang="hu-HU" sz="20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u-HU" sz="2000" u="none" strike="noStrike" dirty="0">
                          <a:solidFill>
                            <a:srgbClr val="FF0000"/>
                          </a:solidFill>
                          <a:effectLst/>
                          <a:latin typeface="Calibri" panose="020F0502020204030204" pitchFamily="34" charset="0"/>
                        </a:rPr>
                        <a:t>7</a:t>
                      </a:r>
                      <a:endParaRPr lang="hu-HU" sz="2000" b="0" i="0" u="none" strike="noStrike" dirty="0">
                        <a:solidFill>
                          <a:srgbClr val="FF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38974813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4000" b="0" dirty="0" smtClean="0">
                <a:effectLst/>
                <a:latin typeface="Calibri" panose="020F0502020204030204" pitchFamily="34" charset="0"/>
              </a:rPr>
              <a:t>Lakóhelyek településtípus szerint  2017</a:t>
            </a:r>
            <a:endParaRPr lang="en-GB" sz="4000" b="0" dirty="0">
              <a:effectLst/>
              <a:latin typeface="Calibri" panose="020F050202020403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3115"/>
            <a:ext cx="8255705" cy="4276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7983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9552" y="188640"/>
            <a:ext cx="8229600" cy="1143000"/>
          </a:xfrm>
        </p:spPr>
        <p:txBody>
          <a:bodyPr/>
          <a:lstStyle/>
          <a:p>
            <a:r>
              <a:rPr lang="hu-HU" dirty="0" smtClean="0"/>
              <a:t>Veszteségek négy év alatt</a:t>
            </a:r>
            <a:endParaRPr lang="en-GB"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3124771659"/>
              </p:ext>
            </p:extLst>
          </p:nvPr>
        </p:nvGraphicFramePr>
        <p:xfrm>
          <a:off x="107504" y="1358433"/>
          <a:ext cx="7128792" cy="2354178"/>
        </p:xfrm>
        <a:graphic>
          <a:graphicData uri="http://schemas.openxmlformats.org/drawingml/2006/table">
            <a:tbl>
              <a:tblPr firstRow="1" firstCol="1" bandRow="1">
                <a:tableStyleId>{5C22544A-7EE6-4342-B048-85BDC9FD1C3A}</a:tableStyleId>
              </a:tblPr>
              <a:tblGrid>
                <a:gridCol w="2736304"/>
                <a:gridCol w="709606"/>
                <a:gridCol w="1173075"/>
                <a:gridCol w="1182242"/>
                <a:gridCol w="1327565"/>
              </a:tblGrid>
              <a:tr h="257713">
                <a:tc>
                  <a:txBody>
                    <a:bodyPr/>
                    <a:lstStyle/>
                    <a:p>
                      <a:pPr algn="l" fontAlgn="b"/>
                      <a:endParaRPr lang="hu-HU" sz="1800" b="0" i="0" u="none" strike="noStrike" dirty="0">
                        <a:solidFill>
                          <a:srgbClr val="000000"/>
                        </a:solidFill>
                        <a:effectLst/>
                        <a:latin typeface="Calibri"/>
                      </a:endParaRPr>
                    </a:p>
                  </a:txBody>
                  <a:tcPr marL="9525" marR="9525" marT="9525" marB="0" anchor="b"/>
                </a:tc>
                <a:tc>
                  <a:txBody>
                    <a:bodyPr/>
                    <a:lstStyle/>
                    <a:p>
                      <a:pPr algn="r" fontAlgn="b"/>
                      <a:r>
                        <a:rPr lang="hu-HU" sz="1800" u="none" strike="noStrike">
                          <a:effectLst/>
                        </a:rPr>
                        <a:t>2017</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2013</a:t>
                      </a:r>
                      <a:endParaRPr lang="hu-HU" sz="1800" b="0" i="0" u="none" strike="noStrike">
                        <a:solidFill>
                          <a:srgbClr val="000000"/>
                        </a:solidFill>
                        <a:effectLst/>
                        <a:latin typeface="Calibri"/>
                      </a:endParaRPr>
                    </a:p>
                  </a:txBody>
                  <a:tcPr marL="9525" marR="9525" marT="9525" marB="0" anchor="b"/>
                </a:tc>
                <a:tc gridSpan="2">
                  <a:txBody>
                    <a:bodyPr/>
                    <a:lstStyle/>
                    <a:p>
                      <a:pPr algn="ctr" fontAlgn="b"/>
                      <a:r>
                        <a:rPr lang="hu-HU" sz="1800" u="none" strike="noStrike" dirty="0" smtClean="0">
                          <a:effectLst/>
                        </a:rPr>
                        <a:t>Csökkenés</a:t>
                      </a:r>
                      <a:endParaRPr lang="hu-HU" sz="1800" b="0" i="0" u="none" strike="noStrike" dirty="0">
                        <a:solidFill>
                          <a:srgbClr val="000000"/>
                        </a:solidFill>
                        <a:effectLst/>
                        <a:latin typeface="Calibri"/>
                      </a:endParaRPr>
                    </a:p>
                  </a:txBody>
                  <a:tcPr marL="9525" marR="9525" marT="9525" marB="0" anchor="b"/>
                </a:tc>
                <a:tc hMerge="1">
                  <a:txBody>
                    <a:bodyPr/>
                    <a:lstStyle/>
                    <a:p>
                      <a:endParaRPr lang="en-GB"/>
                    </a:p>
                  </a:txBody>
                  <a:tcPr/>
                </a:tc>
              </a:tr>
              <a:tr h="257713">
                <a:tc>
                  <a:txBody>
                    <a:bodyPr/>
                    <a:lstStyle/>
                    <a:p>
                      <a:pPr algn="l" fontAlgn="b"/>
                      <a:r>
                        <a:rPr lang="hu-HU" sz="1800" u="none" strike="noStrike" dirty="0">
                          <a:effectLst/>
                        </a:rPr>
                        <a:t>Baranya</a:t>
                      </a:r>
                      <a:endParaRPr lang="hu-HU" sz="1800" b="0" i="0" u="none" strike="noStrike" dirty="0">
                        <a:solidFill>
                          <a:srgbClr val="000000"/>
                        </a:solidFill>
                        <a:effectLst/>
                        <a:latin typeface="Calibri"/>
                      </a:endParaRPr>
                    </a:p>
                  </a:txBody>
                  <a:tcPr marL="9525" marR="9525" marT="9525" marB="0" anchor="b"/>
                </a:tc>
                <a:tc>
                  <a:txBody>
                    <a:bodyPr/>
                    <a:lstStyle/>
                    <a:p>
                      <a:pPr algn="r" fontAlgn="b"/>
                      <a:r>
                        <a:rPr lang="hu-HU" sz="1800" u="none" strike="noStrike">
                          <a:effectLst/>
                        </a:rPr>
                        <a:t>220</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290</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-70</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dirty="0">
                          <a:effectLst/>
                        </a:rPr>
                        <a:t>-24%</a:t>
                      </a:r>
                      <a:endParaRPr lang="hu-HU" sz="1800" b="0" i="0" u="none" strike="noStrike" dirty="0">
                        <a:solidFill>
                          <a:srgbClr val="000000"/>
                        </a:solidFill>
                        <a:effectLst/>
                        <a:latin typeface="Calibri"/>
                      </a:endParaRPr>
                    </a:p>
                  </a:txBody>
                  <a:tcPr marL="9525" marR="9525" marT="9525" marB="0" anchor="b"/>
                </a:tc>
              </a:tr>
              <a:tr h="257713">
                <a:tc>
                  <a:txBody>
                    <a:bodyPr/>
                    <a:lstStyle/>
                    <a:p>
                      <a:pPr algn="l" fontAlgn="b"/>
                      <a:r>
                        <a:rPr lang="hu-HU" sz="1800" u="none" strike="noStrike">
                          <a:effectLst/>
                        </a:rPr>
                        <a:t>Somogy </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81</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103</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dirty="0">
                          <a:effectLst/>
                        </a:rPr>
                        <a:t>-22</a:t>
                      </a:r>
                      <a:endParaRPr lang="hu-HU" sz="1800" b="0" i="0" u="none" strike="noStrike" dirty="0">
                        <a:solidFill>
                          <a:srgbClr val="000000"/>
                        </a:solidFill>
                        <a:effectLst/>
                        <a:latin typeface="Calibri"/>
                      </a:endParaRPr>
                    </a:p>
                  </a:txBody>
                  <a:tcPr marL="9525" marR="9525" marT="9525" marB="0" anchor="b"/>
                </a:tc>
                <a:tc>
                  <a:txBody>
                    <a:bodyPr/>
                    <a:lstStyle/>
                    <a:p>
                      <a:pPr algn="r" fontAlgn="b"/>
                      <a:r>
                        <a:rPr lang="hu-HU" sz="1800" u="none" strike="noStrike">
                          <a:effectLst/>
                        </a:rPr>
                        <a:t>-21%</a:t>
                      </a:r>
                      <a:endParaRPr lang="hu-HU" sz="1800" b="0" i="0" u="none" strike="noStrike">
                        <a:solidFill>
                          <a:srgbClr val="000000"/>
                        </a:solidFill>
                        <a:effectLst/>
                        <a:latin typeface="Calibri"/>
                      </a:endParaRPr>
                    </a:p>
                  </a:txBody>
                  <a:tcPr marL="9525" marR="9525" marT="9525" marB="0" anchor="b"/>
                </a:tc>
              </a:tr>
              <a:tr h="257713">
                <a:tc>
                  <a:txBody>
                    <a:bodyPr/>
                    <a:lstStyle/>
                    <a:p>
                      <a:pPr algn="l" fontAlgn="b"/>
                      <a:r>
                        <a:rPr lang="hu-HU" sz="1800" u="none" strike="noStrike">
                          <a:effectLst/>
                        </a:rPr>
                        <a:t>Tolna</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70</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83</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-13</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-16%</a:t>
                      </a:r>
                      <a:endParaRPr lang="hu-HU" sz="1800" b="0" i="0" u="none" strike="noStrike">
                        <a:solidFill>
                          <a:srgbClr val="000000"/>
                        </a:solidFill>
                        <a:effectLst/>
                        <a:latin typeface="Calibri"/>
                      </a:endParaRPr>
                    </a:p>
                  </a:txBody>
                  <a:tcPr marL="9525" marR="9525" marT="9525" marB="0" anchor="b"/>
                </a:tc>
              </a:tr>
              <a:tr h="376788">
                <a:tc>
                  <a:txBody>
                    <a:bodyPr/>
                    <a:lstStyle/>
                    <a:p>
                      <a:pPr algn="l" fontAlgn="b"/>
                      <a:r>
                        <a:rPr lang="hu-HU" sz="1800" u="none" strike="noStrike">
                          <a:effectLst/>
                        </a:rPr>
                        <a:t>Budapest és Pest megye</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52</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42</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10</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dirty="0">
                          <a:effectLst/>
                        </a:rPr>
                        <a:t>24%</a:t>
                      </a:r>
                      <a:endParaRPr lang="hu-HU" sz="1800" b="0" i="0" u="none" strike="noStrike" dirty="0">
                        <a:solidFill>
                          <a:srgbClr val="000000"/>
                        </a:solidFill>
                        <a:effectLst/>
                        <a:latin typeface="Calibri"/>
                      </a:endParaRPr>
                    </a:p>
                  </a:txBody>
                  <a:tcPr marL="9525" marR="9525" marT="9525" marB="0" anchor="b"/>
                </a:tc>
              </a:tr>
              <a:tr h="257713">
                <a:tc>
                  <a:txBody>
                    <a:bodyPr/>
                    <a:lstStyle/>
                    <a:p>
                      <a:pPr algn="l" fontAlgn="b"/>
                      <a:r>
                        <a:rPr lang="hu-HU" sz="1800" u="none" strike="noStrike">
                          <a:effectLst/>
                        </a:rPr>
                        <a:t>Dunántúl többi</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101</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165</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-64</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-39%</a:t>
                      </a:r>
                      <a:endParaRPr lang="hu-HU" sz="1800" b="0" i="0" u="none" strike="noStrike">
                        <a:solidFill>
                          <a:srgbClr val="000000"/>
                        </a:solidFill>
                        <a:effectLst/>
                        <a:latin typeface="Calibri"/>
                      </a:endParaRPr>
                    </a:p>
                  </a:txBody>
                  <a:tcPr marL="9525" marR="9525" marT="9525" marB="0" anchor="b"/>
                </a:tc>
              </a:tr>
              <a:tr h="346562">
                <a:tc>
                  <a:txBody>
                    <a:bodyPr/>
                    <a:lstStyle/>
                    <a:p>
                      <a:pPr algn="l" fontAlgn="b"/>
                      <a:r>
                        <a:rPr lang="hu-HU" sz="1800" u="none" strike="noStrike" dirty="0">
                          <a:effectLst/>
                        </a:rPr>
                        <a:t>Kelet-Magyarország összes</a:t>
                      </a:r>
                      <a:endParaRPr lang="hu-HU" sz="1800" b="0" i="0" u="none" strike="noStrike" dirty="0">
                        <a:solidFill>
                          <a:srgbClr val="000000"/>
                        </a:solidFill>
                        <a:effectLst/>
                        <a:latin typeface="Calibri"/>
                      </a:endParaRPr>
                    </a:p>
                  </a:txBody>
                  <a:tcPr marL="9525" marR="9525" marT="9525" marB="0" anchor="b"/>
                </a:tc>
                <a:tc>
                  <a:txBody>
                    <a:bodyPr/>
                    <a:lstStyle/>
                    <a:p>
                      <a:pPr algn="r" fontAlgn="b"/>
                      <a:r>
                        <a:rPr lang="hu-HU" sz="1800" u="none" strike="noStrike">
                          <a:effectLst/>
                        </a:rPr>
                        <a:t>37</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45</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a:effectLst/>
                        </a:rPr>
                        <a:t>-8</a:t>
                      </a:r>
                      <a:endParaRPr lang="hu-HU" sz="1800" b="0" i="0" u="none" strike="noStrike">
                        <a:solidFill>
                          <a:srgbClr val="000000"/>
                        </a:solidFill>
                        <a:effectLst/>
                        <a:latin typeface="Calibri"/>
                      </a:endParaRPr>
                    </a:p>
                  </a:txBody>
                  <a:tcPr marL="9525" marR="9525" marT="9525" marB="0" anchor="b"/>
                </a:tc>
                <a:tc>
                  <a:txBody>
                    <a:bodyPr/>
                    <a:lstStyle/>
                    <a:p>
                      <a:pPr algn="r" fontAlgn="b"/>
                      <a:r>
                        <a:rPr lang="hu-HU" sz="1800" u="none" strike="noStrike" dirty="0">
                          <a:effectLst/>
                        </a:rPr>
                        <a:t>-18%</a:t>
                      </a:r>
                      <a:endParaRPr lang="hu-HU" sz="1800" b="0" i="0" u="none" strike="noStrike" dirty="0">
                        <a:solidFill>
                          <a:srgbClr val="000000"/>
                        </a:solidFill>
                        <a:effectLst/>
                        <a:latin typeface="Calibri"/>
                      </a:endParaRPr>
                    </a:p>
                  </a:txBody>
                  <a:tcPr marL="9525" marR="9525" marT="9525" marB="0" anchor="b"/>
                </a:tc>
              </a:tr>
            </a:tbl>
          </a:graphicData>
        </a:graphic>
      </p:graphicFrame>
      <p:graphicFrame>
        <p:nvGraphicFramePr>
          <p:cNvPr id="6" name="Táblázat 5"/>
          <p:cNvGraphicFramePr>
            <a:graphicFrameLocks noGrp="1"/>
          </p:cNvGraphicFramePr>
          <p:nvPr>
            <p:extLst>
              <p:ext uri="{D42A27DB-BD31-4B8C-83A1-F6EECF244321}">
                <p14:modId xmlns:p14="http://schemas.microsoft.com/office/powerpoint/2010/main" val="450869889"/>
              </p:ext>
            </p:extLst>
          </p:nvPr>
        </p:nvGraphicFramePr>
        <p:xfrm>
          <a:off x="1835697" y="4587979"/>
          <a:ext cx="7056783" cy="1937365"/>
        </p:xfrm>
        <a:graphic>
          <a:graphicData uri="http://schemas.openxmlformats.org/drawingml/2006/table">
            <a:tbl>
              <a:tblPr firstRow="1" firstCol="1" lastRow="1">
                <a:tableStyleId>{5C22544A-7EE6-4342-B048-85BDC9FD1C3A}</a:tableStyleId>
              </a:tblPr>
              <a:tblGrid>
                <a:gridCol w="2352261"/>
                <a:gridCol w="2352261"/>
                <a:gridCol w="2352261"/>
              </a:tblGrid>
              <a:tr h="360040">
                <a:tc>
                  <a:txBody>
                    <a:bodyPr/>
                    <a:lstStyle/>
                    <a:p>
                      <a:pPr algn="l" fontAlgn="b"/>
                      <a:endParaRPr lang="hu-HU" sz="2000" b="0" i="0" u="none" strike="noStrike" dirty="0">
                        <a:solidFill>
                          <a:srgbClr val="000000"/>
                        </a:solidFill>
                        <a:effectLst/>
                        <a:latin typeface="Calibri"/>
                      </a:endParaRPr>
                    </a:p>
                  </a:txBody>
                  <a:tcPr marL="9525" marR="9525" marT="9525" marB="0" anchor="b"/>
                </a:tc>
                <a:tc>
                  <a:txBody>
                    <a:bodyPr/>
                    <a:lstStyle/>
                    <a:p>
                      <a:pPr algn="r" fontAlgn="b"/>
                      <a:r>
                        <a:rPr lang="hu-HU" sz="2000" u="none" strike="noStrike">
                          <a:effectLst/>
                        </a:rPr>
                        <a:t>2013</a:t>
                      </a:r>
                      <a:endParaRPr lang="hu-HU" sz="2000" b="0" i="0" u="none" strike="noStrike">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2017*</a:t>
                      </a:r>
                      <a:endParaRPr lang="hu-HU" sz="2000" b="0" i="0" u="none" strike="noStrike" dirty="0">
                        <a:solidFill>
                          <a:srgbClr val="000000"/>
                        </a:solidFill>
                        <a:effectLst/>
                        <a:latin typeface="Calibri"/>
                      </a:endParaRPr>
                    </a:p>
                  </a:txBody>
                  <a:tcPr marL="9525" marR="9525" marT="9525" marB="0" anchor="b"/>
                </a:tc>
              </a:tr>
              <a:tr h="360040">
                <a:tc>
                  <a:txBody>
                    <a:bodyPr/>
                    <a:lstStyle/>
                    <a:p>
                      <a:pPr algn="l" fontAlgn="b"/>
                      <a:r>
                        <a:rPr lang="hu-HU" sz="2000" u="none" strike="noStrike" dirty="0">
                          <a:effectLst/>
                        </a:rPr>
                        <a:t>Baranya</a:t>
                      </a:r>
                      <a:endParaRPr lang="hu-HU" sz="2000" b="0" i="0" u="none" strike="noStrike" dirty="0">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9,4</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8,3</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r>
              <a:tr h="360040">
                <a:tc>
                  <a:txBody>
                    <a:bodyPr/>
                    <a:lstStyle/>
                    <a:p>
                      <a:pPr algn="l" fontAlgn="b"/>
                      <a:r>
                        <a:rPr lang="hu-HU" sz="2000" u="none" strike="noStrike">
                          <a:effectLst/>
                        </a:rPr>
                        <a:t>Somogy </a:t>
                      </a:r>
                      <a:endParaRPr lang="hu-HU" sz="2000" b="0" i="0" u="none" strike="noStrike">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4,1</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4,0</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r>
              <a:tr h="360040">
                <a:tc>
                  <a:txBody>
                    <a:bodyPr/>
                    <a:lstStyle/>
                    <a:p>
                      <a:pPr algn="l" fontAlgn="b"/>
                      <a:r>
                        <a:rPr lang="hu-HU" sz="2000" u="none" strike="noStrike">
                          <a:effectLst/>
                        </a:rPr>
                        <a:t>Tolna</a:t>
                      </a:r>
                      <a:endParaRPr lang="hu-HU" sz="2000" b="0" i="0" u="none" strike="noStrike">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4,5</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c>
                  <a:txBody>
                    <a:bodyPr/>
                    <a:lstStyle/>
                    <a:p>
                      <a:pPr algn="r" fontAlgn="b"/>
                      <a:r>
                        <a:rPr lang="hu-HU" sz="2000" u="none" strike="noStrike" dirty="0" smtClean="0">
                          <a:effectLst/>
                        </a:rPr>
                        <a:t>4,3</a:t>
                      </a:r>
                      <a:r>
                        <a:rPr lang="hu-HU" sz="2000" u="none" strike="noStrike" dirty="0">
                          <a:effectLst/>
                        </a:rPr>
                        <a:t>%</a:t>
                      </a:r>
                      <a:endParaRPr lang="hu-HU" sz="2000" b="0" i="0" u="none" strike="noStrike" dirty="0">
                        <a:solidFill>
                          <a:srgbClr val="000000"/>
                        </a:solidFill>
                        <a:effectLst/>
                        <a:latin typeface="Calibri"/>
                      </a:endParaRPr>
                    </a:p>
                  </a:txBody>
                  <a:tcPr marL="9525" marR="9525" marT="9525" marB="0" anchor="b"/>
                </a:tc>
              </a:tr>
              <a:tr h="360040">
                <a:tc gridSpan="3">
                  <a:txBody>
                    <a:bodyPr/>
                    <a:lstStyle/>
                    <a:p>
                      <a:pPr algn="l" fontAlgn="b"/>
                      <a:r>
                        <a:rPr lang="hu-HU" sz="1600" b="0" i="1" u="none" strike="noStrike" dirty="0" smtClean="0">
                          <a:solidFill>
                            <a:srgbClr val="000000"/>
                          </a:solidFill>
                          <a:effectLst/>
                          <a:latin typeface="Calibri"/>
                        </a:rPr>
                        <a:t>2017-re csak becsült adat van az érettségizők megyei létszámáról. A</a:t>
                      </a:r>
                      <a:r>
                        <a:rPr lang="hu-HU" sz="1600" b="0" i="1" u="none" strike="noStrike" baseline="0" dirty="0" smtClean="0">
                          <a:solidFill>
                            <a:srgbClr val="000000"/>
                          </a:solidFill>
                          <a:effectLst/>
                          <a:latin typeface="Calibri"/>
                        </a:rPr>
                        <a:t> tényleges létszám vélhetően alacsonyabb, az arány tehát magasabb lehet az itt megadottnál</a:t>
                      </a:r>
                      <a:endParaRPr lang="hu-HU" sz="1600" b="0" i="1" u="none" strike="noStrike" dirty="0">
                        <a:solidFill>
                          <a:srgbClr val="000000"/>
                        </a:solidFill>
                        <a:effectLst/>
                        <a:latin typeface="Calibri"/>
                      </a:endParaRPr>
                    </a:p>
                  </a:txBody>
                  <a:tcPr marL="9525" marR="9525" marT="9525" marB="0" anchor="b">
                    <a:solidFill>
                      <a:schemeClr val="accent1">
                        <a:lumMod val="20000"/>
                        <a:lumOff val="80000"/>
                      </a:schemeClr>
                    </a:solidFill>
                  </a:tcPr>
                </a:tc>
                <a:tc hMerge="1">
                  <a:txBody>
                    <a:bodyPr/>
                    <a:lstStyle/>
                    <a:p>
                      <a:pPr algn="r" fontAlgn="b"/>
                      <a:endParaRPr lang="hu-HU" sz="2000" b="0" i="0" u="none" strike="noStrike">
                        <a:solidFill>
                          <a:srgbClr val="000000"/>
                        </a:solidFill>
                        <a:effectLst/>
                        <a:latin typeface="Calibri"/>
                      </a:endParaRPr>
                    </a:p>
                  </a:txBody>
                  <a:tcPr marL="9525" marR="9525" marT="9525" marB="0" anchor="b"/>
                </a:tc>
                <a:tc hMerge="1">
                  <a:txBody>
                    <a:bodyPr/>
                    <a:lstStyle/>
                    <a:p>
                      <a:pPr algn="r" fontAlgn="b"/>
                      <a:endParaRPr lang="hu-HU" sz="2000" b="0" i="0" u="none" strike="noStrike" dirty="0">
                        <a:solidFill>
                          <a:srgbClr val="000000"/>
                        </a:solidFill>
                        <a:effectLst/>
                        <a:latin typeface="Calibri"/>
                      </a:endParaRPr>
                    </a:p>
                  </a:txBody>
                  <a:tcPr marL="9525" marR="9525" marT="9525" marB="0" anchor="b"/>
                </a:tc>
              </a:tr>
            </a:tbl>
          </a:graphicData>
        </a:graphic>
      </p:graphicFrame>
      <p:sp>
        <p:nvSpPr>
          <p:cNvPr id="7" name="Cím 1"/>
          <p:cNvSpPr txBox="1">
            <a:spLocks/>
          </p:cNvSpPr>
          <p:nvPr/>
        </p:nvSpPr>
        <p:spPr>
          <a:xfrm>
            <a:off x="1907705" y="4165059"/>
            <a:ext cx="6696744" cy="4949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hu-HU" sz="1800" dirty="0" smtClean="0"/>
              <a:t>PTE TTK-ra felvettek az adott évben a megyében érettségizők %-ában</a:t>
            </a:r>
            <a:endParaRPr lang="en-GB" sz="1800" dirty="0"/>
          </a:p>
        </p:txBody>
      </p:sp>
    </p:spTree>
    <p:extLst>
      <p:ext uri="{BB962C8B-B14F-4D97-AF65-F5344CB8AC3E}">
        <p14:creationId xmlns:p14="http://schemas.microsoft.com/office/powerpoint/2010/main" val="26468051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79512" y="274638"/>
            <a:ext cx="8784976" cy="1143000"/>
          </a:xfrm>
        </p:spPr>
        <p:txBody>
          <a:bodyPr>
            <a:normAutofit fontScale="90000"/>
          </a:bodyPr>
          <a:lstStyle/>
          <a:p>
            <a:r>
              <a:rPr lang="hu-HU" dirty="0" smtClean="0"/>
              <a:t>Szakok (csoportosítva) és terület szerint</a:t>
            </a:r>
            <a:endParaRPr lang="en-GB"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466198057"/>
              </p:ext>
            </p:extLst>
          </p:nvPr>
        </p:nvGraphicFramePr>
        <p:xfrm>
          <a:off x="56019" y="1628800"/>
          <a:ext cx="9052485" cy="4680520"/>
        </p:xfrm>
        <a:graphic>
          <a:graphicData uri="http://schemas.openxmlformats.org/drawingml/2006/table">
            <a:tbl>
              <a:tblPr firstRow="1" firstCol="1">
                <a:tableStyleId>{5C22544A-7EE6-4342-B048-85BDC9FD1C3A}</a:tableStyleId>
              </a:tblPr>
              <a:tblGrid>
                <a:gridCol w="1412624"/>
                <a:gridCol w="806341"/>
                <a:gridCol w="952948"/>
                <a:gridCol w="1832591"/>
                <a:gridCol w="952948"/>
                <a:gridCol w="856685"/>
                <a:gridCol w="1119174"/>
                <a:gridCol w="1119174"/>
              </a:tblGrid>
              <a:tr h="672862">
                <a:tc>
                  <a:txBody>
                    <a:bodyPr/>
                    <a:lstStyle/>
                    <a:p>
                      <a:pPr algn="l" fontAlgn="b"/>
                      <a:endParaRPr lang="hu-HU" sz="2000" b="0" i="0" u="none" strike="noStrike" dirty="0">
                        <a:solidFill>
                          <a:srgbClr val="000000"/>
                        </a:solidFill>
                        <a:effectLst/>
                        <a:latin typeface="Calibri"/>
                      </a:endParaRPr>
                    </a:p>
                  </a:txBody>
                  <a:tcPr marL="9525" marR="9525" marT="9525" marB="0" anchor="b"/>
                </a:tc>
                <a:tc>
                  <a:txBody>
                    <a:bodyPr/>
                    <a:lstStyle/>
                    <a:p>
                      <a:pPr algn="ctr" fontAlgn="b"/>
                      <a:r>
                        <a:rPr lang="hu-HU" sz="2000" u="none" strike="noStrike" dirty="0" err="1" smtClean="0">
                          <a:effectLst/>
                        </a:rPr>
                        <a:t>Össz</a:t>
                      </a:r>
                      <a:r>
                        <a:rPr lang="hu-HU" sz="2000" u="none" strike="noStrike" dirty="0" smtClean="0">
                          <a:effectLst/>
                        </a:rPr>
                        <a: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err="1" smtClean="0">
                          <a:effectLst/>
                        </a:rPr>
                        <a:t>Bio</a:t>
                      </a:r>
                      <a:r>
                        <a:rPr lang="hu-HU" sz="2000" u="none" strike="noStrike" dirty="0" smtClean="0">
                          <a:effectLst/>
                        </a:rPr>
                        <a: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smtClean="0">
                          <a:effectLst/>
                        </a:rPr>
                        <a:t> (Kém., fiz., </a:t>
                      </a:r>
                      <a:r>
                        <a:rPr lang="hu-HU" sz="2000" u="none" strike="noStrike" dirty="0" err="1" smtClean="0">
                          <a:effectLst/>
                        </a:rPr>
                        <a:t>mat</a:t>
                      </a:r>
                      <a:r>
                        <a:rPr lang="hu-HU" sz="2000" u="none" strike="noStrike" dirty="0" smtClean="0">
                          <a:effectLst/>
                        </a:rPr>
                        <a: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err="1" smtClean="0">
                          <a:effectLst/>
                        </a:rPr>
                        <a:t>Földt</a:t>
                      </a:r>
                      <a:r>
                        <a:rPr lang="hu-HU" sz="2000" u="none" strike="noStrike" dirty="0" smtClean="0">
                          <a:effectLst/>
                        </a:rPr>
                        <a: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err="1" smtClean="0">
                          <a:effectLst/>
                        </a:rPr>
                        <a:t>Info</a:t>
                      </a:r>
                      <a:r>
                        <a:rPr lang="hu-HU" sz="2000" u="none" strike="noStrike" dirty="0" smtClean="0">
                          <a:effectLst/>
                        </a:rPr>
                        <a: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smtClean="0">
                          <a:effectLst/>
                        </a:rPr>
                        <a:t>Sport</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smtClean="0">
                          <a:effectLst/>
                        </a:rPr>
                        <a:t>Szőlész</a:t>
                      </a:r>
                      <a:endParaRPr lang="hu-HU" sz="2000" b="0" i="0" u="none" strike="noStrike" dirty="0">
                        <a:solidFill>
                          <a:srgbClr val="000000"/>
                        </a:solidFill>
                        <a:effectLst/>
                        <a:latin typeface="Calibri"/>
                      </a:endParaRPr>
                    </a:p>
                  </a:txBody>
                  <a:tcPr marL="9525" marR="9525" marT="9525" marB="0" anchor="ctr"/>
                </a:tc>
              </a:tr>
              <a:tr h="341607">
                <a:tc>
                  <a:txBody>
                    <a:bodyPr/>
                    <a:lstStyle/>
                    <a:p>
                      <a:pPr algn="l" fontAlgn="b"/>
                      <a:r>
                        <a:rPr lang="hu-HU" sz="1800" u="none" strike="noStrike" dirty="0">
                          <a:effectLst/>
                        </a:rPr>
                        <a:t>Baranya</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39%</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37%</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a:effectLst/>
                        </a:rPr>
                        <a:t>33%</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a:effectLst/>
                        </a:rPr>
                        <a:t>38%</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dirty="0">
                          <a:effectLst/>
                        </a:rPr>
                        <a:t>56%</a:t>
                      </a:r>
                      <a:endParaRPr lang="hu-HU" sz="2000" b="0" i="0" u="none" strike="noStrike" dirty="0">
                        <a:solidFill>
                          <a:srgbClr val="000000"/>
                        </a:solidFill>
                        <a:effectLst/>
                        <a:latin typeface="Calibri"/>
                      </a:endParaRPr>
                    </a:p>
                  </a:txBody>
                  <a:tcPr marL="9525" marR="9525" marT="9525" marB="0" anchor="ctr">
                    <a:solidFill>
                      <a:srgbClr val="92D050"/>
                    </a:solidFill>
                  </a:tcPr>
                </a:tc>
                <a:tc>
                  <a:txBody>
                    <a:bodyPr/>
                    <a:lstStyle/>
                    <a:p>
                      <a:pPr algn="ctr" fontAlgn="b"/>
                      <a:r>
                        <a:rPr lang="hu-HU" sz="2000" u="none" strike="noStrike" dirty="0">
                          <a:effectLst/>
                        </a:rPr>
                        <a:t>27%</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64%</a:t>
                      </a:r>
                      <a:endParaRPr lang="hu-HU" sz="2000" b="0" i="0" u="none" strike="noStrike" dirty="0">
                        <a:solidFill>
                          <a:srgbClr val="000000"/>
                        </a:solidFill>
                        <a:effectLst/>
                        <a:latin typeface="Calibri"/>
                      </a:endParaRPr>
                    </a:p>
                  </a:txBody>
                  <a:tcPr marL="9525" marR="9525" marT="9525" marB="0" anchor="ctr">
                    <a:solidFill>
                      <a:srgbClr val="92D050"/>
                    </a:solidFill>
                  </a:tcPr>
                </a:tc>
              </a:tr>
              <a:tr h="509881">
                <a:tc>
                  <a:txBody>
                    <a:bodyPr/>
                    <a:lstStyle/>
                    <a:p>
                      <a:pPr algn="l" fontAlgn="b"/>
                      <a:r>
                        <a:rPr lang="hu-HU" sz="1800" u="none" strike="noStrike" dirty="0">
                          <a:effectLst/>
                        </a:rPr>
                        <a:t>Somogy </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14%</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12%</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16%</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10%</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a:effectLst/>
                        </a:rPr>
                        <a:t>17%</a:t>
                      </a:r>
                      <a:endParaRPr lang="hu-HU" sz="2000" b="0" i="0" u="none" strike="noStrike">
                        <a:solidFill>
                          <a:srgbClr val="000000"/>
                        </a:solidFill>
                        <a:effectLst/>
                        <a:latin typeface="Calibri"/>
                      </a:endParaRPr>
                    </a:p>
                  </a:txBody>
                  <a:tcPr marL="9525" marR="9525" marT="9525" marB="0" anchor="ctr">
                    <a:solidFill>
                      <a:srgbClr val="92D050"/>
                    </a:solidFill>
                  </a:tcPr>
                </a:tc>
                <a:tc>
                  <a:txBody>
                    <a:bodyPr/>
                    <a:lstStyle/>
                    <a:p>
                      <a:pPr algn="ctr" fontAlgn="b"/>
                      <a:r>
                        <a:rPr lang="hu-HU" sz="2000" u="none" strike="noStrike" dirty="0">
                          <a:effectLst/>
                        </a:rPr>
                        <a:t>17%</a:t>
                      </a:r>
                      <a:endParaRPr lang="hu-HU" sz="2000" b="0" i="0" u="none" strike="noStrike" dirty="0">
                        <a:solidFill>
                          <a:srgbClr val="000000"/>
                        </a:solidFill>
                        <a:effectLst/>
                        <a:latin typeface="Calibri"/>
                      </a:endParaRPr>
                    </a:p>
                  </a:txBody>
                  <a:tcPr marL="9525" marR="9525" marT="9525" marB="0" anchor="ctr">
                    <a:solidFill>
                      <a:srgbClr val="92D050"/>
                    </a:solidFill>
                  </a:tcPr>
                </a:tc>
                <a:tc>
                  <a:txBody>
                    <a:bodyPr/>
                    <a:lstStyle/>
                    <a:p>
                      <a:pPr marL="0" algn="ctr" defTabSz="914400" rtl="0" eaLnBrk="1" fontAlgn="b" latinLnBrk="0" hangingPunct="1"/>
                      <a:r>
                        <a:rPr lang="hu-HU" sz="2000" u="none" strike="noStrike" kern="1200" dirty="0">
                          <a:solidFill>
                            <a:schemeClr val="dk1"/>
                          </a:solidFill>
                          <a:effectLst/>
                          <a:latin typeface="+mn-lt"/>
                          <a:ea typeface="+mn-ea"/>
                          <a:cs typeface="+mn-cs"/>
                        </a:rPr>
                        <a:t>0%</a:t>
                      </a:r>
                    </a:p>
                  </a:txBody>
                  <a:tcPr marL="9525" marR="9525" marT="9525" marB="0" anchor="ctr">
                    <a:solidFill>
                      <a:srgbClr val="FF0000"/>
                    </a:solidFill>
                  </a:tcPr>
                </a:tc>
              </a:tr>
              <a:tr h="509881">
                <a:tc>
                  <a:txBody>
                    <a:bodyPr/>
                    <a:lstStyle/>
                    <a:p>
                      <a:pPr algn="l" fontAlgn="b"/>
                      <a:r>
                        <a:rPr lang="hu-HU" sz="1800" u="none" strike="noStrike" dirty="0">
                          <a:effectLst/>
                        </a:rPr>
                        <a:t>Tolna</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12%</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9%</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13%</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17%</a:t>
                      </a:r>
                      <a:endParaRPr lang="hu-HU" sz="2000" b="0" i="0" u="none" strike="noStrike" dirty="0">
                        <a:solidFill>
                          <a:srgbClr val="000000"/>
                        </a:solidFill>
                        <a:effectLst/>
                        <a:latin typeface="Calibri"/>
                      </a:endParaRPr>
                    </a:p>
                  </a:txBody>
                  <a:tcPr marL="9525" marR="9525" marT="9525" marB="0" anchor="ctr">
                    <a:solidFill>
                      <a:srgbClr val="92D050"/>
                    </a:solidFill>
                  </a:tcPr>
                </a:tc>
                <a:tc>
                  <a:txBody>
                    <a:bodyPr/>
                    <a:lstStyle/>
                    <a:p>
                      <a:pPr algn="ctr" fontAlgn="b"/>
                      <a:r>
                        <a:rPr lang="hu-HU" sz="2000" u="none" strike="noStrike">
                          <a:effectLst/>
                        </a:rPr>
                        <a:t>10%</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a:effectLst/>
                        </a:rPr>
                        <a:t>15%</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dirty="0">
                          <a:effectLst/>
                        </a:rPr>
                        <a:t>8%</a:t>
                      </a:r>
                      <a:endParaRPr lang="hu-HU" sz="2000" b="0" i="0" u="none" strike="noStrike" dirty="0">
                        <a:solidFill>
                          <a:srgbClr val="000000"/>
                        </a:solidFill>
                        <a:effectLst/>
                        <a:latin typeface="Calibri"/>
                      </a:endParaRPr>
                    </a:p>
                  </a:txBody>
                  <a:tcPr marL="9525" marR="9525" marT="9525" marB="0" anchor="ctr">
                    <a:solidFill>
                      <a:srgbClr val="FF0000"/>
                    </a:solidFill>
                  </a:tcPr>
                </a:tc>
              </a:tr>
              <a:tr h="759724">
                <a:tc>
                  <a:txBody>
                    <a:bodyPr/>
                    <a:lstStyle/>
                    <a:p>
                      <a:pPr algn="l" fontAlgn="b"/>
                      <a:r>
                        <a:rPr lang="hu-HU" sz="1800" u="none" strike="noStrike" dirty="0">
                          <a:effectLst/>
                        </a:rPr>
                        <a:t>Budapest és Pest megye</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9%</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a:effectLst/>
                        </a:rPr>
                        <a:t>12%</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dirty="0">
                          <a:effectLst/>
                        </a:rPr>
                        <a:t>8%</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6%</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6%</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13%</a:t>
                      </a:r>
                      <a:endParaRPr lang="hu-HU" sz="2000" b="0" i="0" u="none" strike="noStrike" dirty="0">
                        <a:solidFill>
                          <a:srgbClr val="000000"/>
                        </a:solidFill>
                        <a:effectLst/>
                        <a:latin typeface="Calibri"/>
                      </a:endParaRPr>
                    </a:p>
                  </a:txBody>
                  <a:tcPr marL="9525" marR="9525" marT="9525" marB="0" anchor="ctr">
                    <a:solidFill>
                      <a:srgbClr val="92D050"/>
                    </a:solidFill>
                  </a:tcPr>
                </a:tc>
                <a:tc>
                  <a:txBody>
                    <a:bodyPr/>
                    <a:lstStyle/>
                    <a:p>
                      <a:pPr algn="ctr" fontAlgn="b"/>
                      <a:r>
                        <a:rPr lang="hu-HU" sz="2000" u="none" strike="noStrike" dirty="0">
                          <a:effectLst/>
                        </a:rPr>
                        <a:t>0%</a:t>
                      </a:r>
                      <a:endParaRPr lang="hu-HU" sz="2000" b="0" i="0" u="none" strike="noStrike" dirty="0">
                        <a:solidFill>
                          <a:srgbClr val="000000"/>
                        </a:solidFill>
                        <a:effectLst/>
                        <a:latin typeface="Calibri"/>
                      </a:endParaRPr>
                    </a:p>
                  </a:txBody>
                  <a:tcPr marL="9525" marR="9525" marT="9525" marB="0" anchor="ctr">
                    <a:solidFill>
                      <a:srgbClr val="FF0000"/>
                    </a:solidFill>
                  </a:tcPr>
                </a:tc>
              </a:tr>
              <a:tr h="759724">
                <a:tc>
                  <a:txBody>
                    <a:bodyPr/>
                    <a:lstStyle/>
                    <a:p>
                      <a:pPr algn="l" fontAlgn="b"/>
                      <a:r>
                        <a:rPr lang="hu-HU" sz="1800" u="none" strike="noStrike" dirty="0">
                          <a:effectLst/>
                        </a:rPr>
                        <a:t>Dunántúl többi</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18%</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a:effectLst/>
                        </a:rPr>
                        <a:t>22%</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dirty="0">
                          <a:effectLst/>
                        </a:rPr>
                        <a:t>26%</a:t>
                      </a:r>
                      <a:endParaRPr lang="hu-HU" sz="2000" b="0" i="0" u="none" strike="noStrike" dirty="0">
                        <a:solidFill>
                          <a:srgbClr val="000000"/>
                        </a:solidFill>
                        <a:effectLst/>
                        <a:latin typeface="Calibri"/>
                      </a:endParaRPr>
                    </a:p>
                  </a:txBody>
                  <a:tcPr marL="9525" marR="9525" marT="9525" marB="0" anchor="ctr">
                    <a:solidFill>
                      <a:srgbClr val="92D050"/>
                    </a:solidFill>
                  </a:tcPr>
                </a:tc>
                <a:tc>
                  <a:txBody>
                    <a:bodyPr/>
                    <a:lstStyle/>
                    <a:p>
                      <a:pPr algn="ctr" fontAlgn="b"/>
                      <a:r>
                        <a:rPr lang="hu-HU" sz="2000" u="none" strike="noStrike" dirty="0">
                          <a:effectLst/>
                        </a:rPr>
                        <a:t>22%</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8%</a:t>
                      </a:r>
                      <a:endParaRPr lang="hu-HU" sz="2000" b="0" i="0" u="none" strike="noStrike" dirty="0">
                        <a:solidFill>
                          <a:srgbClr val="000000"/>
                        </a:solidFill>
                        <a:effectLst/>
                        <a:latin typeface="Calibri"/>
                      </a:endParaRPr>
                    </a:p>
                  </a:txBody>
                  <a:tcPr marL="9525" marR="9525" marT="9525" marB="0" anchor="ctr">
                    <a:solidFill>
                      <a:srgbClr val="E9EDF4"/>
                    </a:solidFill>
                  </a:tcPr>
                </a:tc>
                <a:tc>
                  <a:txBody>
                    <a:bodyPr/>
                    <a:lstStyle/>
                    <a:p>
                      <a:pPr algn="ctr" fontAlgn="b"/>
                      <a:r>
                        <a:rPr lang="hu-HU" sz="2000" u="none" strike="noStrike" dirty="0">
                          <a:effectLst/>
                        </a:rPr>
                        <a:t>21%</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4%</a:t>
                      </a:r>
                      <a:endParaRPr lang="hu-HU" sz="2000" b="0" i="0" u="none" strike="noStrike" dirty="0">
                        <a:solidFill>
                          <a:srgbClr val="000000"/>
                        </a:solidFill>
                        <a:effectLst/>
                        <a:latin typeface="Calibri"/>
                      </a:endParaRPr>
                    </a:p>
                  </a:txBody>
                  <a:tcPr marL="9525" marR="9525" marT="9525" marB="0" anchor="ctr">
                    <a:solidFill>
                      <a:srgbClr val="FF0000"/>
                    </a:solidFill>
                  </a:tcPr>
                </a:tc>
              </a:tr>
              <a:tr h="1126841">
                <a:tc>
                  <a:txBody>
                    <a:bodyPr/>
                    <a:lstStyle/>
                    <a:p>
                      <a:pPr algn="l" fontAlgn="b"/>
                      <a:r>
                        <a:rPr lang="hu-HU" sz="1800" u="none" strike="noStrike" dirty="0" smtClean="0">
                          <a:effectLst/>
                        </a:rPr>
                        <a:t>Kelet-Magyarország</a:t>
                      </a:r>
                      <a:endParaRPr lang="hu-HU" sz="1800" b="0" i="0" u="none" strike="noStrike" dirty="0">
                        <a:solidFill>
                          <a:srgbClr val="000000"/>
                        </a:solidFill>
                        <a:effectLst/>
                        <a:latin typeface="Arial"/>
                      </a:endParaRPr>
                    </a:p>
                  </a:txBody>
                  <a:tcPr marL="9525" marR="9525" marT="9525" marB="0" anchor="ctr"/>
                </a:tc>
                <a:tc>
                  <a:txBody>
                    <a:bodyPr/>
                    <a:lstStyle/>
                    <a:p>
                      <a:pPr algn="ctr" fontAlgn="b"/>
                      <a:r>
                        <a:rPr lang="hu-HU" sz="2000" b="1" i="1" u="none" strike="noStrike" dirty="0">
                          <a:effectLst/>
                        </a:rPr>
                        <a:t>7%</a:t>
                      </a:r>
                      <a:endParaRPr lang="hu-HU" sz="2000" b="1" i="1"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a:effectLst/>
                        </a:rPr>
                        <a:t>9%</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a:effectLst/>
                        </a:rPr>
                        <a:t>3%</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a:effectLst/>
                        </a:rPr>
                        <a:t>6%</a:t>
                      </a:r>
                      <a:endParaRPr lang="hu-HU" sz="2000" b="0" i="0" u="none" strike="noStrike">
                        <a:solidFill>
                          <a:srgbClr val="000000"/>
                        </a:solidFill>
                        <a:effectLst/>
                        <a:latin typeface="Calibri"/>
                      </a:endParaRPr>
                    </a:p>
                  </a:txBody>
                  <a:tcPr marL="9525" marR="9525" marT="9525" marB="0" anchor="ctr"/>
                </a:tc>
                <a:tc>
                  <a:txBody>
                    <a:bodyPr/>
                    <a:lstStyle/>
                    <a:p>
                      <a:pPr algn="ctr" fontAlgn="b"/>
                      <a:r>
                        <a:rPr lang="hu-HU" sz="2000" u="none" strike="noStrike" dirty="0">
                          <a:effectLst/>
                        </a:rPr>
                        <a:t>3%</a:t>
                      </a:r>
                      <a:endParaRPr lang="hu-HU" sz="2000" b="0" i="0" u="none" strike="noStrike" dirty="0">
                        <a:solidFill>
                          <a:srgbClr val="000000"/>
                        </a:solidFill>
                        <a:effectLst/>
                        <a:latin typeface="Calibri"/>
                      </a:endParaRPr>
                    </a:p>
                  </a:txBody>
                  <a:tcPr marL="9525" marR="9525" marT="9525" marB="0" anchor="ctr">
                    <a:solidFill>
                      <a:srgbClr val="FF0000"/>
                    </a:solidFill>
                  </a:tcPr>
                </a:tc>
                <a:tc>
                  <a:txBody>
                    <a:bodyPr/>
                    <a:lstStyle/>
                    <a:p>
                      <a:pPr algn="ctr" fontAlgn="b"/>
                      <a:r>
                        <a:rPr lang="hu-HU" sz="2000" u="none" strike="noStrike" dirty="0">
                          <a:effectLst/>
                        </a:rPr>
                        <a:t>7%</a:t>
                      </a:r>
                      <a:endParaRPr lang="hu-HU" sz="2000" b="0" i="0" u="none" strike="noStrike" dirty="0">
                        <a:solidFill>
                          <a:srgbClr val="000000"/>
                        </a:solidFill>
                        <a:effectLst/>
                        <a:latin typeface="Calibri"/>
                      </a:endParaRPr>
                    </a:p>
                  </a:txBody>
                  <a:tcPr marL="9525" marR="9525" marT="9525" marB="0" anchor="ctr"/>
                </a:tc>
                <a:tc>
                  <a:txBody>
                    <a:bodyPr/>
                    <a:lstStyle/>
                    <a:p>
                      <a:pPr algn="ctr" fontAlgn="b"/>
                      <a:r>
                        <a:rPr lang="hu-HU" sz="2000" u="none" strike="noStrike" dirty="0">
                          <a:effectLst/>
                        </a:rPr>
                        <a:t>24%</a:t>
                      </a:r>
                      <a:endParaRPr lang="hu-HU" sz="2000" b="0" i="0" u="none" strike="noStrike" dirty="0">
                        <a:solidFill>
                          <a:srgbClr val="000000"/>
                        </a:solidFill>
                        <a:effectLst/>
                        <a:latin typeface="Calibri"/>
                      </a:endParaRPr>
                    </a:p>
                  </a:txBody>
                  <a:tcPr marL="9525" marR="9525" marT="9525" marB="0" anchor="ctr">
                    <a:solidFill>
                      <a:srgbClr val="92D050"/>
                    </a:solidFill>
                  </a:tcPr>
                </a:tc>
              </a:tr>
            </a:tbl>
          </a:graphicData>
        </a:graphic>
      </p:graphicFrame>
      <p:sp>
        <p:nvSpPr>
          <p:cNvPr id="5" name="Tartalom helye 2"/>
          <p:cNvSpPr txBox="1">
            <a:spLocks/>
          </p:cNvSpPr>
          <p:nvPr/>
        </p:nvSpPr>
        <p:spPr>
          <a:xfrm>
            <a:off x="323528" y="5805264"/>
            <a:ext cx="8820472" cy="9361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302327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683568" y="1268760"/>
            <a:ext cx="7772400" cy="3600400"/>
          </a:xfrm>
        </p:spPr>
        <p:txBody>
          <a:bodyPr anchor="t">
            <a:normAutofit/>
          </a:bodyPr>
          <a:lstStyle/>
          <a:p>
            <a:pPr algn="l" eaLnBrk="1" fontAlgn="auto" hangingPunct="1">
              <a:spcAft>
                <a:spcPts val="0"/>
              </a:spcAft>
              <a:defRPr/>
            </a:pPr>
            <a:r>
              <a:rPr lang="hu-HU" sz="2000" b="0" dirty="0" smtClean="0"/>
              <a:t>Összes felvett hallgató:</a:t>
            </a:r>
            <a:br>
              <a:rPr lang="hu-HU" sz="2000" b="0" dirty="0" smtClean="0"/>
            </a:br>
            <a:r>
              <a:rPr lang="hu-HU" sz="2000" b="0" dirty="0" smtClean="0"/>
              <a:t/>
            </a:r>
            <a:br>
              <a:rPr lang="hu-HU" sz="2000" b="0" dirty="0" smtClean="0"/>
            </a:br>
            <a:r>
              <a:rPr lang="hu-HU" sz="2000" b="0" dirty="0"/>
              <a:t>	</a:t>
            </a:r>
            <a:r>
              <a:rPr lang="hu-HU" sz="2000" b="0" dirty="0" smtClean="0"/>
              <a:t>2015:   72260</a:t>
            </a:r>
            <a:br>
              <a:rPr lang="hu-HU" sz="2000" b="0" dirty="0" smtClean="0"/>
            </a:br>
            <a:r>
              <a:rPr lang="hu-HU" sz="2000" b="0" dirty="0"/>
              <a:t>	</a:t>
            </a:r>
            <a:r>
              <a:rPr lang="hu-HU" sz="2000" b="0" dirty="0" smtClean="0"/>
              <a:t>2016:   74901</a:t>
            </a:r>
            <a:br>
              <a:rPr lang="hu-HU" sz="2000" b="0" dirty="0" smtClean="0"/>
            </a:br>
            <a:r>
              <a:rPr lang="hu-HU" sz="2000" b="0" dirty="0"/>
              <a:t>	</a:t>
            </a:r>
            <a:r>
              <a:rPr lang="hu-HU" sz="2000" b="0" dirty="0" smtClean="0"/>
              <a:t>2017:   72758</a:t>
            </a:r>
            <a:br>
              <a:rPr lang="hu-HU" sz="2000" b="0" dirty="0" smtClean="0"/>
            </a:br>
            <a:r>
              <a:rPr lang="hu-HU" sz="2000" b="0" dirty="0"/>
              <a:t/>
            </a:r>
            <a:br>
              <a:rPr lang="hu-HU" sz="2000" b="0" dirty="0"/>
            </a:br>
            <a:r>
              <a:rPr lang="hu-HU" sz="2000" b="0" dirty="0" smtClean="0"/>
              <a:t>Összes felvett hallgató PTE:</a:t>
            </a:r>
            <a:br>
              <a:rPr lang="hu-HU" sz="2000" b="0" dirty="0" smtClean="0"/>
            </a:br>
            <a:r>
              <a:rPr lang="hu-HU" sz="2000" b="0" dirty="0" smtClean="0"/>
              <a:t/>
            </a:r>
            <a:br>
              <a:rPr lang="hu-HU" sz="2000" b="0" dirty="0" smtClean="0"/>
            </a:br>
            <a:r>
              <a:rPr lang="hu-HU" sz="2000" b="0" dirty="0"/>
              <a:t>	</a:t>
            </a:r>
            <a:r>
              <a:rPr lang="hu-HU" sz="2000" b="0" dirty="0" smtClean="0"/>
              <a:t>2015:   4577</a:t>
            </a:r>
            <a:br>
              <a:rPr lang="hu-HU" sz="2000" b="0" dirty="0" smtClean="0"/>
            </a:br>
            <a:r>
              <a:rPr lang="hu-HU" sz="2000" b="0" dirty="0"/>
              <a:t>	</a:t>
            </a:r>
            <a:r>
              <a:rPr lang="hu-HU" sz="2000" b="0" dirty="0" smtClean="0"/>
              <a:t>2016:   4870</a:t>
            </a:r>
            <a:br>
              <a:rPr lang="hu-HU" sz="2000" b="0" dirty="0" smtClean="0"/>
            </a:br>
            <a:r>
              <a:rPr lang="hu-HU" sz="2000" b="0" dirty="0"/>
              <a:t>	</a:t>
            </a:r>
            <a:r>
              <a:rPr lang="hu-HU" sz="2000" b="0" dirty="0" smtClean="0"/>
              <a:t>2017:   4876</a:t>
            </a:r>
            <a:endParaRPr lang="hu-HU" sz="2000" b="0" dirty="0"/>
          </a:p>
        </p:txBody>
      </p:sp>
      <p:graphicFrame>
        <p:nvGraphicFramePr>
          <p:cNvPr id="1026" name="Object 6"/>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34820" name="Picture" r:id="rId3" imgW="1308960" imgH="1293840" progId="Word.Picture.8">
                  <p:embed/>
                </p:oleObj>
              </mc:Choice>
              <mc:Fallback>
                <p:oleObj name="Picture" r:id="rId3" imgW="1308960" imgH="129384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88720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6156176" y="1340768"/>
            <a:ext cx="2839658" cy="546388"/>
          </a:xfrm>
        </p:spPr>
        <p:txBody>
          <a:bodyPr>
            <a:noAutofit/>
          </a:bodyPr>
          <a:lstStyle/>
          <a:p>
            <a:r>
              <a:rPr lang="hu-HU" sz="2800" dirty="0" smtClean="0"/>
              <a:t>Külföldiek</a:t>
            </a:r>
            <a:endParaRPr lang="en-GB" sz="2800" dirty="0"/>
          </a:p>
        </p:txBody>
      </p:sp>
      <p:sp>
        <p:nvSpPr>
          <p:cNvPr id="6" name="Téglalap 5"/>
          <p:cNvSpPr/>
          <p:nvPr/>
        </p:nvSpPr>
        <p:spPr>
          <a:xfrm>
            <a:off x="-36512" y="1360795"/>
            <a:ext cx="8424936" cy="5524589"/>
          </a:xfrm>
          <a:prstGeom prst="rect">
            <a:avLst/>
          </a:prstGeom>
        </p:spPr>
        <p:txBody>
          <a:bodyPr wrap="square">
            <a:spAutoFit/>
          </a:bodyPr>
          <a:lstStyle/>
          <a:p>
            <a:pPr marL="285750" indent="-285750">
              <a:buFont typeface="Arial" panose="020B0604020202020204" pitchFamily="34" charset="0"/>
              <a:buChar char="•"/>
            </a:pPr>
            <a:r>
              <a:rPr lang="hu-HU" sz="1700" dirty="0" smtClean="0"/>
              <a:t>Képzések </a:t>
            </a:r>
            <a:r>
              <a:rPr lang="hu-HU" sz="1700" dirty="0"/>
              <a:t>szerint:</a:t>
            </a:r>
          </a:p>
          <a:p>
            <a:pPr marL="742950" lvl="1" indent="-285750">
              <a:buFont typeface="Arial" panose="020B0604020202020204" pitchFamily="34" charset="0"/>
              <a:buChar char="•"/>
            </a:pPr>
            <a:r>
              <a:rPr lang="hu-HU" sz="1700" dirty="0" err="1" smtClean="0"/>
              <a:t>Biology</a:t>
            </a:r>
            <a:r>
              <a:rPr lang="hu-HU" sz="1700" dirty="0" smtClean="0"/>
              <a:t> </a:t>
            </a:r>
            <a:r>
              <a:rPr lang="hu-HU" sz="1700" dirty="0" err="1"/>
              <a:t>BSc</a:t>
            </a:r>
            <a:r>
              <a:rPr lang="hu-HU" sz="1700" dirty="0"/>
              <a:t> - 13 hallgató (1 fő nem érkezett még meg)</a:t>
            </a:r>
          </a:p>
          <a:p>
            <a:pPr marL="742950" lvl="1" indent="-285750">
              <a:buFont typeface="Arial" panose="020B0604020202020204" pitchFamily="34" charset="0"/>
              <a:buChar char="•"/>
            </a:pPr>
            <a:r>
              <a:rPr lang="hu-HU" sz="1700" dirty="0" err="1" smtClean="0"/>
              <a:t>Chemistry</a:t>
            </a:r>
            <a:r>
              <a:rPr lang="hu-HU" sz="1700" dirty="0" smtClean="0"/>
              <a:t> </a:t>
            </a:r>
            <a:r>
              <a:rPr lang="hu-HU" sz="1700" dirty="0" err="1"/>
              <a:t>BSc</a:t>
            </a:r>
            <a:r>
              <a:rPr lang="hu-HU" sz="1700" dirty="0"/>
              <a:t> - 3 hallgató</a:t>
            </a:r>
          </a:p>
          <a:p>
            <a:pPr marL="742950" lvl="1" indent="-285750">
              <a:buFont typeface="Arial" panose="020B0604020202020204" pitchFamily="34" charset="0"/>
              <a:buChar char="•"/>
            </a:pPr>
            <a:r>
              <a:rPr lang="hu-HU" sz="1700" dirty="0" smtClean="0"/>
              <a:t>Computer </a:t>
            </a:r>
            <a:r>
              <a:rPr lang="hu-HU" sz="1700" dirty="0"/>
              <a:t>Science </a:t>
            </a:r>
            <a:r>
              <a:rPr lang="hu-HU" sz="1700" dirty="0" err="1"/>
              <a:t>BSc</a:t>
            </a:r>
            <a:r>
              <a:rPr lang="hu-HU" sz="1700" dirty="0"/>
              <a:t> - 9 hallgató (3 fő nem érkezett még meg)</a:t>
            </a:r>
          </a:p>
          <a:p>
            <a:pPr marL="742950" lvl="1" indent="-285750">
              <a:buFont typeface="Arial" panose="020B0604020202020204" pitchFamily="34" charset="0"/>
              <a:buChar char="•"/>
            </a:pPr>
            <a:r>
              <a:rPr lang="hu-HU" sz="1700" dirty="0" err="1" smtClean="0"/>
              <a:t>Earth</a:t>
            </a:r>
            <a:r>
              <a:rPr lang="hu-HU" sz="1700" dirty="0" smtClean="0"/>
              <a:t> </a:t>
            </a:r>
            <a:r>
              <a:rPr lang="hu-HU" sz="1700" dirty="0" err="1"/>
              <a:t>Sciences</a:t>
            </a:r>
            <a:r>
              <a:rPr lang="hu-HU" sz="1700" dirty="0"/>
              <a:t> </a:t>
            </a:r>
            <a:r>
              <a:rPr lang="hu-HU" sz="1700" dirty="0" err="1"/>
              <a:t>BSc</a:t>
            </a:r>
            <a:r>
              <a:rPr lang="hu-HU" sz="1700" dirty="0"/>
              <a:t> - 8 hallgató</a:t>
            </a:r>
          </a:p>
          <a:p>
            <a:pPr marL="742950" lvl="1" indent="-285750">
              <a:buFont typeface="Arial" panose="020B0604020202020204" pitchFamily="34" charset="0"/>
              <a:buChar char="•"/>
            </a:pPr>
            <a:r>
              <a:rPr lang="hu-HU" sz="1700" dirty="0" smtClean="0"/>
              <a:t>Földrajz </a:t>
            </a:r>
            <a:r>
              <a:rPr lang="hu-HU" sz="1700" dirty="0" err="1"/>
              <a:t>BSc</a:t>
            </a:r>
            <a:r>
              <a:rPr lang="hu-HU" sz="1700" dirty="0"/>
              <a:t> - 1 hallgató</a:t>
            </a:r>
          </a:p>
          <a:p>
            <a:pPr marL="742950" lvl="1" indent="-285750">
              <a:buFont typeface="Arial" panose="020B0604020202020204" pitchFamily="34" charset="0"/>
              <a:buChar char="•"/>
            </a:pPr>
            <a:r>
              <a:rPr lang="hu-HU" sz="1700" dirty="0" smtClean="0"/>
              <a:t>Gazdaságinformatikus </a:t>
            </a:r>
            <a:r>
              <a:rPr lang="hu-HU" sz="1700" dirty="0" err="1"/>
              <a:t>BSc</a:t>
            </a:r>
            <a:r>
              <a:rPr lang="hu-HU" sz="1700" dirty="0"/>
              <a:t> - 2 hallgató</a:t>
            </a:r>
          </a:p>
          <a:p>
            <a:pPr marL="742950" lvl="1" indent="-285750">
              <a:buFont typeface="Arial" panose="020B0604020202020204" pitchFamily="34" charset="0"/>
              <a:buChar char="•"/>
            </a:pPr>
            <a:r>
              <a:rPr lang="hu-HU" sz="1700" dirty="0" err="1" smtClean="0"/>
              <a:t>Geography</a:t>
            </a:r>
            <a:r>
              <a:rPr lang="hu-HU" sz="1700" dirty="0" smtClean="0"/>
              <a:t> </a:t>
            </a:r>
            <a:r>
              <a:rPr lang="hu-HU" sz="1700" dirty="0" err="1"/>
              <a:t>BSc</a:t>
            </a:r>
            <a:r>
              <a:rPr lang="hu-HU" sz="1700" dirty="0"/>
              <a:t> - 5 hallgató (2 fő még nem érkezett meg)</a:t>
            </a:r>
          </a:p>
          <a:p>
            <a:pPr marL="742950" lvl="1" indent="-285750">
              <a:buFont typeface="Arial" panose="020B0604020202020204" pitchFamily="34" charset="0"/>
              <a:buChar char="•"/>
            </a:pPr>
            <a:r>
              <a:rPr lang="hu-HU" sz="1700" dirty="0" err="1" smtClean="0"/>
              <a:t>Mathematics</a:t>
            </a:r>
            <a:r>
              <a:rPr lang="hu-HU" sz="1700" dirty="0" smtClean="0"/>
              <a:t> </a:t>
            </a:r>
            <a:r>
              <a:rPr lang="hu-HU" sz="1700" dirty="0" err="1"/>
              <a:t>BSc</a:t>
            </a:r>
            <a:r>
              <a:rPr lang="hu-HU" sz="1700" dirty="0"/>
              <a:t> - 3 hallgató</a:t>
            </a:r>
          </a:p>
          <a:p>
            <a:pPr marL="742950" lvl="1" indent="-285750">
              <a:buFont typeface="Arial" panose="020B0604020202020204" pitchFamily="34" charset="0"/>
              <a:buChar char="•"/>
            </a:pPr>
            <a:r>
              <a:rPr lang="hu-HU" sz="1700" dirty="0" err="1" smtClean="0"/>
              <a:t>Physical</a:t>
            </a:r>
            <a:r>
              <a:rPr lang="hu-HU" sz="1700" dirty="0" smtClean="0"/>
              <a:t> </a:t>
            </a:r>
            <a:r>
              <a:rPr lang="hu-HU" sz="1700" dirty="0" err="1"/>
              <a:t>-Training</a:t>
            </a:r>
            <a:r>
              <a:rPr lang="hu-HU" sz="1700" dirty="0"/>
              <a:t> </a:t>
            </a:r>
            <a:r>
              <a:rPr lang="hu-HU" sz="1700" dirty="0" err="1"/>
              <a:t>BSc</a:t>
            </a:r>
            <a:r>
              <a:rPr lang="hu-HU" sz="1700" dirty="0"/>
              <a:t> - 3 hallgató (2 fő még nem érkezett meg)</a:t>
            </a:r>
          </a:p>
          <a:p>
            <a:pPr marL="742950" lvl="1" indent="-285750">
              <a:buFont typeface="Arial" panose="020B0604020202020204" pitchFamily="34" charset="0"/>
              <a:buChar char="•"/>
            </a:pPr>
            <a:r>
              <a:rPr lang="hu-HU" sz="1700" dirty="0" err="1" smtClean="0"/>
              <a:t>Physics</a:t>
            </a:r>
            <a:r>
              <a:rPr lang="hu-HU" sz="1700" dirty="0" smtClean="0"/>
              <a:t> </a:t>
            </a:r>
            <a:r>
              <a:rPr lang="hu-HU" sz="1700" dirty="0" err="1"/>
              <a:t>BSc</a:t>
            </a:r>
            <a:r>
              <a:rPr lang="hu-HU" sz="1700" dirty="0"/>
              <a:t> - 7 hallgató (2 fő még nem érkezett meg)</a:t>
            </a:r>
          </a:p>
          <a:p>
            <a:pPr marL="742950" lvl="1" indent="-285750">
              <a:buFont typeface="Arial" panose="020B0604020202020204" pitchFamily="34" charset="0"/>
              <a:buChar char="•"/>
            </a:pPr>
            <a:r>
              <a:rPr lang="hu-HU" sz="1700" dirty="0" smtClean="0"/>
              <a:t>Sport- </a:t>
            </a:r>
            <a:r>
              <a:rPr lang="hu-HU" sz="1700" dirty="0"/>
              <a:t>és </a:t>
            </a:r>
            <a:r>
              <a:rPr lang="hu-HU" sz="1700" dirty="0" err="1"/>
              <a:t>rekreációszervezés</a:t>
            </a:r>
            <a:r>
              <a:rPr lang="hu-HU" sz="1700" dirty="0"/>
              <a:t> (Sportszervező) </a:t>
            </a:r>
            <a:r>
              <a:rPr lang="hu-HU" sz="1700" dirty="0" err="1"/>
              <a:t>BSc</a:t>
            </a:r>
            <a:r>
              <a:rPr lang="hu-HU" sz="1700" dirty="0"/>
              <a:t> - 1 hallgató</a:t>
            </a:r>
          </a:p>
          <a:p>
            <a:endParaRPr lang="hu-HU" sz="1000" dirty="0"/>
          </a:p>
          <a:p>
            <a:pPr marL="742950" lvl="1" indent="-285750">
              <a:buFont typeface="Arial" panose="020B0604020202020204" pitchFamily="34" charset="0"/>
              <a:buChar char="•"/>
            </a:pPr>
            <a:r>
              <a:rPr lang="hu-HU" sz="1700" dirty="0" err="1"/>
              <a:t>Biology</a:t>
            </a:r>
            <a:r>
              <a:rPr lang="hu-HU" sz="1700" dirty="0"/>
              <a:t> and Sport </a:t>
            </a:r>
            <a:r>
              <a:rPr lang="hu-HU" sz="1700" dirty="0" err="1"/>
              <a:t>Biology</a:t>
            </a:r>
            <a:r>
              <a:rPr lang="hu-HU" sz="1700" dirty="0"/>
              <a:t> PhD - 2 hallgató</a:t>
            </a:r>
          </a:p>
          <a:p>
            <a:pPr marL="742950" lvl="1" indent="-285750">
              <a:buFont typeface="Arial" panose="020B0604020202020204" pitchFamily="34" charset="0"/>
              <a:buChar char="•"/>
            </a:pPr>
            <a:r>
              <a:rPr lang="hu-HU" sz="1700" dirty="0" err="1"/>
              <a:t>Chemical</a:t>
            </a:r>
            <a:r>
              <a:rPr lang="hu-HU" sz="1700" dirty="0"/>
              <a:t> Science PhD - 1 hallgató</a:t>
            </a:r>
          </a:p>
          <a:p>
            <a:pPr marL="742950" lvl="1" indent="-285750">
              <a:buFont typeface="Arial" panose="020B0604020202020204" pitchFamily="34" charset="0"/>
              <a:buChar char="•"/>
            </a:pPr>
            <a:r>
              <a:rPr lang="hu-HU" sz="1700" dirty="0" err="1"/>
              <a:t>Earth</a:t>
            </a:r>
            <a:r>
              <a:rPr lang="hu-HU" sz="1700" dirty="0"/>
              <a:t> </a:t>
            </a:r>
            <a:r>
              <a:rPr lang="hu-HU" sz="1700" dirty="0" err="1"/>
              <a:t>Sciences</a:t>
            </a:r>
            <a:r>
              <a:rPr lang="hu-HU" sz="1700" dirty="0"/>
              <a:t> PhD - 1 hallgató</a:t>
            </a:r>
          </a:p>
          <a:p>
            <a:pPr marL="742950" lvl="1" indent="-285750">
              <a:buFont typeface="Arial" panose="020B0604020202020204" pitchFamily="34" charset="0"/>
              <a:buChar char="•"/>
            </a:pPr>
            <a:r>
              <a:rPr lang="hu-HU" sz="1700" dirty="0" err="1"/>
              <a:t>Physics</a:t>
            </a:r>
            <a:r>
              <a:rPr lang="hu-HU" sz="1700" dirty="0"/>
              <a:t> Science PhD - 1 </a:t>
            </a:r>
            <a:r>
              <a:rPr lang="hu-HU" sz="1700" dirty="0" smtClean="0"/>
              <a:t>hallgató</a:t>
            </a:r>
          </a:p>
          <a:p>
            <a:pPr marL="742950" lvl="1" indent="-285750">
              <a:buFont typeface="Arial" panose="020B0604020202020204" pitchFamily="34" charset="0"/>
              <a:buChar char="•"/>
            </a:pPr>
            <a:endParaRPr lang="hu-HU" sz="1000" dirty="0"/>
          </a:p>
          <a:p>
            <a:pPr marL="742950" lvl="1" indent="-285750">
              <a:buFont typeface="Arial" panose="020B0604020202020204" pitchFamily="34" charset="0"/>
              <a:buChar char="•"/>
            </a:pPr>
            <a:r>
              <a:rPr lang="hu-HU" sz="1700" dirty="0" smtClean="0"/>
              <a:t>Országok: Azerbajdzsán, Banglades, </a:t>
            </a:r>
            <a:r>
              <a:rPr lang="hu-HU" sz="1700" b="1" dirty="0" smtClean="0"/>
              <a:t>Brazília, Dél-afrikai Köztársaság,</a:t>
            </a:r>
            <a:r>
              <a:rPr lang="hu-HU" sz="1700" dirty="0" smtClean="0"/>
              <a:t> Dél-Korea, Egyiptom, Ghána, </a:t>
            </a:r>
            <a:r>
              <a:rPr lang="hu-HU" sz="1700" b="1" dirty="0" smtClean="0"/>
              <a:t>Görögország, Hollandia, </a:t>
            </a:r>
            <a:r>
              <a:rPr lang="hu-HU" sz="1700" dirty="0" smtClean="0"/>
              <a:t>India, Jordánia, Kazahsztán, </a:t>
            </a:r>
            <a:r>
              <a:rPr lang="hu-HU" sz="1700" dirty="0"/>
              <a:t>Kenya</a:t>
            </a:r>
            <a:r>
              <a:rPr lang="hu-HU" sz="1700" dirty="0" smtClean="0"/>
              <a:t>, Kína, </a:t>
            </a:r>
            <a:r>
              <a:rPr lang="hu-HU" sz="1700" b="1" dirty="0" smtClean="0"/>
              <a:t>Koszovó,</a:t>
            </a:r>
            <a:r>
              <a:rPr lang="hu-HU" sz="1700" dirty="0" smtClean="0"/>
              <a:t> Mexikó, </a:t>
            </a:r>
            <a:r>
              <a:rPr lang="hu-HU" sz="1700" b="1" dirty="0" smtClean="0"/>
              <a:t>Mongólia,</a:t>
            </a:r>
            <a:r>
              <a:rPr lang="hu-HU" sz="1700" dirty="0" smtClean="0"/>
              <a:t> Nigéria, Pakisztán, Szíria, Törökország, Tunézia, Vietnam.</a:t>
            </a:r>
            <a:endParaRPr lang="hu-HU" sz="1700" dirty="0"/>
          </a:p>
        </p:txBody>
      </p:sp>
      <p:pic>
        <p:nvPicPr>
          <p:cNvPr id="1026" name="Picture 2" descr="Képtalálat a következőre: „globalism”"/>
          <p:cNvPicPr>
            <a:picLocks noChangeAspect="1" noChangeArrowheads="1"/>
          </p:cNvPicPr>
          <p:nvPr/>
        </p:nvPicPr>
        <p:blipFill rotWithShape="1">
          <a:blip r:embed="rId3">
            <a:extLst>
              <a:ext uri="{28A0092B-C50C-407E-A947-70E740481C1C}">
                <a14:useLocalDpi xmlns:a14="http://schemas.microsoft.com/office/drawing/2010/main" val="0"/>
              </a:ext>
            </a:extLst>
          </a:blip>
          <a:srcRect l="2651" t="19298" r="52993" b="12800"/>
          <a:stretch/>
        </p:blipFill>
        <p:spPr bwMode="auto">
          <a:xfrm>
            <a:off x="6516216" y="56272"/>
            <a:ext cx="2560320" cy="2580640"/>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7" name="Téglalap 6"/>
          <p:cNvSpPr/>
          <p:nvPr/>
        </p:nvSpPr>
        <p:spPr>
          <a:xfrm>
            <a:off x="179512" y="116632"/>
            <a:ext cx="6188144" cy="1200329"/>
          </a:xfrm>
          <a:prstGeom prst="rect">
            <a:avLst/>
          </a:prstGeom>
        </p:spPr>
        <p:txBody>
          <a:bodyPr wrap="square">
            <a:spAutoFit/>
          </a:bodyPr>
          <a:lstStyle/>
          <a:p>
            <a:pPr marL="285750" indent="-285750" algn="just">
              <a:buFont typeface="Arial" panose="020B0604020202020204" pitchFamily="34" charset="0"/>
              <a:buChar char="•"/>
            </a:pPr>
            <a:r>
              <a:rPr lang="hu-HU" dirty="0"/>
              <a:t>A 2017/2018-as tanévre 60 külföldi hallgató érkezett és iratkozott be, ez éppen annyi, mint tavaly. Ebből még 10 hallgató nem érkezett meg. (Öt hallgató még nem kapott vízumot, illetve öt hallgató még nem érkezett meg…)</a:t>
            </a:r>
          </a:p>
        </p:txBody>
      </p:sp>
    </p:spTree>
    <p:extLst>
      <p:ext uri="{BB962C8B-B14F-4D97-AF65-F5344CB8AC3E}">
        <p14:creationId xmlns:p14="http://schemas.microsoft.com/office/powerpoint/2010/main" val="2516578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3"/>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35843" name="Picture" r:id="rId3" imgW="1308960" imgH="1293840" progId="Word.Picture.8">
                  <p:embed/>
                </p:oleObj>
              </mc:Choice>
              <mc:Fallback>
                <p:oleObj name="Picture" r:id="rId3" imgW="1308960" imgH="129384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11267" name="Szövegdoboz 2"/>
          <p:cNvSpPr txBox="1">
            <a:spLocks noChangeArrowheads="1"/>
          </p:cNvSpPr>
          <p:nvPr/>
        </p:nvSpPr>
        <p:spPr bwMode="auto">
          <a:xfrm>
            <a:off x="2124075" y="2565400"/>
            <a:ext cx="5543550" cy="3477875"/>
          </a:xfrm>
          <a:prstGeom prst="rect">
            <a:avLst/>
          </a:prstGeom>
          <a:noFill/>
          <a:ln w="9525">
            <a:noFill/>
            <a:miter lim="800000"/>
            <a:headEnd/>
            <a:tailEnd/>
          </a:ln>
        </p:spPr>
        <p:txBody>
          <a:bodyPr>
            <a:spAutoFit/>
          </a:bodyPr>
          <a:lstStyle/>
          <a:p>
            <a:r>
              <a:rPr lang="hu-HU" sz="3600" dirty="0" smtClean="0">
                <a:latin typeface="Lucida Sans Unicode" pitchFamily="34" charset="0"/>
              </a:rPr>
              <a:t>Köszönjük </a:t>
            </a:r>
            <a:r>
              <a:rPr lang="hu-HU" sz="3600" dirty="0">
                <a:latin typeface="Lucida Sans Unicode" pitchFamily="34" charset="0"/>
              </a:rPr>
              <a:t>a figyelmet</a:t>
            </a:r>
            <a:r>
              <a:rPr lang="hu-HU" sz="3600" dirty="0" smtClean="0">
                <a:latin typeface="Lucida Sans Unicode" pitchFamily="34" charset="0"/>
              </a:rPr>
              <a:t>!</a:t>
            </a:r>
          </a:p>
          <a:p>
            <a:endParaRPr lang="hu-HU" sz="3600" dirty="0">
              <a:latin typeface="Lucida Sans Unicode" pitchFamily="34" charset="0"/>
            </a:endParaRPr>
          </a:p>
          <a:p>
            <a:endParaRPr lang="hu-HU" sz="3600" dirty="0" smtClean="0">
              <a:latin typeface="Lucida Sans Unicode" pitchFamily="34" charset="0"/>
            </a:endParaRPr>
          </a:p>
          <a:p>
            <a:endParaRPr lang="hu-HU" sz="3600" dirty="0" smtClean="0">
              <a:latin typeface="Lucida Sans Unicode" pitchFamily="34" charset="0"/>
            </a:endParaRPr>
          </a:p>
          <a:p>
            <a:endParaRPr lang="hu-HU" sz="3600" dirty="0">
              <a:latin typeface="Lucida Sans Unicode" pitchFamily="34" charset="0"/>
            </a:endParaRPr>
          </a:p>
          <a:p>
            <a:r>
              <a:rPr lang="hu-HU" sz="2000" dirty="0" smtClean="0">
                <a:latin typeface="Lucida Sans Unicode" pitchFamily="34" charset="0"/>
              </a:rPr>
              <a:t>Dr. </a:t>
            </a:r>
            <a:r>
              <a:rPr lang="hu-HU" sz="2000" dirty="0" err="1" smtClean="0">
                <a:latin typeface="Lucida Sans Unicode" pitchFamily="34" charset="0"/>
              </a:rPr>
              <a:t>Trócsányi</a:t>
            </a:r>
            <a:r>
              <a:rPr lang="hu-HU" sz="2000" dirty="0" smtClean="0">
                <a:latin typeface="Lucida Sans Unicode" pitchFamily="34" charset="0"/>
              </a:rPr>
              <a:t> András</a:t>
            </a:r>
          </a:p>
          <a:p>
            <a:r>
              <a:rPr lang="hu-HU" sz="2000" dirty="0" err="1" smtClean="0">
                <a:latin typeface="Lucida Sans Unicode" pitchFamily="34" charset="0"/>
              </a:rPr>
              <a:t>Heisenberger</a:t>
            </a:r>
            <a:r>
              <a:rPr lang="hu-HU" sz="2000" dirty="0" smtClean="0">
                <a:latin typeface="Lucida Sans Unicode" pitchFamily="34" charset="0"/>
              </a:rPr>
              <a:t> Zsolt</a:t>
            </a:r>
          </a:p>
        </p:txBody>
      </p:sp>
    </p:spTree>
    <p:extLst>
      <p:ext uri="{BB962C8B-B14F-4D97-AF65-F5344CB8AC3E}">
        <p14:creationId xmlns:p14="http://schemas.microsoft.com/office/powerpoint/2010/main" val="1194404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2071" name="Picture" r:id="rId4" imgW="1308960" imgH="1293840" progId="Word.Picture.8">
                  <p:embed/>
                </p:oleObj>
              </mc:Choice>
              <mc:Fallback>
                <p:oleObj name="Picture" r:id="rId4" imgW="1308960" imgH="1293840" progId="Word.Picture.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2051" name="Téglalap 6"/>
          <p:cNvSpPr>
            <a:spLocks noChangeArrowheads="1"/>
          </p:cNvSpPr>
          <p:nvPr/>
        </p:nvSpPr>
        <p:spPr bwMode="auto">
          <a:xfrm>
            <a:off x="2339975" y="431800"/>
            <a:ext cx="5256213" cy="369888"/>
          </a:xfrm>
          <a:prstGeom prst="rect">
            <a:avLst/>
          </a:prstGeom>
          <a:noFill/>
          <a:ln w="9525">
            <a:noFill/>
            <a:miter lim="800000"/>
            <a:headEnd/>
            <a:tailEnd/>
          </a:ln>
        </p:spPr>
        <p:txBody>
          <a:bodyPr>
            <a:spAutoFit/>
          </a:bodyPr>
          <a:lstStyle/>
          <a:p>
            <a:r>
              <a:rPr lang="sv-SE" dirty="0">
                <a:latin typeface="Lucida Sans Unicode" pitchFamily="34" charset="0"/>
              </a:rPr>
              <a:t>PTE TTK összes felvett hallgató </a:t>
            </a:r>
            <a:r>
              <a:rPr lang="sv-SE" dirty="0" smtClean="0">
                <a:latin typeface="Lucida Sans Unicode" pitchFamily="34" charset="0"/>
              </a:rPr>
              <a:t>201</a:t>
            </a:r>
            <a:r>
              <a:rPr lang="hu-HU" dirty="0" smtClean="0">
                <a:latin typeface="Lucida Sans Unicode" pitchFamily="34" charset="0"/>
              </a:rPr>
              <a:t>5</a:t>
            </a:r>
            <a:r>
              <a:rPr lang="sv-SE" dirty="0" smtClean="0">
                <a:latin typeface="Lucida Sans Unicode" pitchFamily="34" charset="0"/>
              </a:rPr>
              <a:t>-201</a:t>
            </a:r>
            <a:r>
              <a:rPr lang="hu-HU" dirty="0">
                <a:latin typeface="Lucida Sans Unicode" pitchFamily="34" charset="0"/>
              </a:rPr>
              <a:t>7</a:t>
            </a:r>
            <a:r>
              <a:rPr lang="sv-SE" dirty="0" smtClean="0">
                <a:latin typeface="Lucida Sans Unicode" pitchFamily="34" charset="0"/>
              </a:rPr>
              <a:t>.</a:t>
            </a:r>
            <a:endParaRPr lang="hu-HU" dirty="0">
              <a:latin typeface="Lucida Sans Unicode" pitchFamily="34" charset="0"/>
            </a:endParaRPr>
          </a:p>
        </p:txBody>
      </p:sp>
      <p:graphicFrame>
        <p:nvGraphicFramePr>
          <p:cNvPr id="2" name="Táblázat 1"/>
          <p:cNvGraphicFramePr>
            <a:graphicFrameLocks noGrp="1"/>
          </p:cNvGraphicFramePr>
          <p:nvPr>
            <p:extLst>
              <p:ext uri="{D42A27DB-BD31-4B8C-83A1-F6EECF244321}">
                <p14:modId xmlns:p14="http://schemas.microsoft.com/office/powerpoint/2010/main" val="501239047"/>
              </p:ext>
            </p:extLst>
          </p:nvPr>
        </p:nvGraphicFramePr>
        <p:xfrm>
          <a:off x="251520" y="1397000"/>
          <a:ext cx="8712968" cy="4878288"/>
        </p:xfrm>
        <a:graphic>
          <a:graphicData uri="http://schemas.openxmlformats.org/drawingml/2006/table">
            <a:tbl>
              <a:tblPr>
                <a:tableStyleId>{5C22544A-7EE6-4342-B048-85BDC9FD1C3A}</a:tableStyleId>
              </a:tblPr>
              <a:tblGrid>
                <a:gridCol w="2178242"/>
                <a:gridCol w="2178242"/>
                <a:gridCol w="2178242"/>
                <a:gridCol w="2178242"/>
              </a:tblGrid>
              <a:tr h="542032">
                <a:tc>
                  <a:txBody>
                    <a:bodyPr/>
                    <a:lstStyle/>
                    <a:p>
                      <a:pPr algn="ct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2015.</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2016.</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2017.</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Alapképzés</a:t>
                      </a:r>
                      <a:r>
                        <a:rPr lang="hu-HU" baseline="0" dirty="0" smtClean="0"/>
                        <a:t> (N)</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331 + 18</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352 + 44</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357 + 28</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Alapképzés (L)</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23 + 5</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44 + 19</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42 + 16</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Tanárképzés</a:t>
                      </a:r>
                      <a:r>
                        <a:rPr lang="hu-HU" baseline="0" dirty="0" smtClean="0"/>
                        <a:t> (ON)</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61 + 3 +38 (BTK)</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91 +</a:t>
                      </a:r>
                      <a:r>
                        <a:rPr lang="hu-HU" baseline="0" dirty="0" smtClean="0"/>
                        <a:t> 2 +45 (BTK)</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62 + 2 +52 (BTK)</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Mesterképzés (N)</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89 + 5</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64 + 5</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52 + 1</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Mesterképzés (L)</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0 + 32</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0 + 29</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26 + 18</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dirty="0" smtClean="0"/>
                        <a:t>PhD (N+L)</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39 + 77</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31 + 34</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87 + 0</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sz="1400" baseline="0" dirty="0" smtClean="0"/>
                        <a:t>Angol nyelvű képzések</a:t>
                      </a:r>
                      <a:endParaRPr lang="hu-HU"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24 </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44 + 19</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48 + 12</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2032">
                <a:tc>
                  <a:txBody>
                    <a:bodyPr/>
                    <a:lstStyle/>
                    <a:p>
                      <a:pPr algn="ctr"/>
                      <a:r>
                        <a:rPr lang="hu-HU" sz="2400" dirty="0" smtClean="0"/>
                        <a:t>ÖSSZESEN:</a:t>
                      </a:r>
                      <a:endParaRPr lang="hu-HU"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745</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823</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hu-HU" dirty="0" smtClean="0"/>
                        <a:t>803</a:t>
                      </a:r>
                      <a:endParaRPr lang="hu-HU"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3095" name="Picture" r:id="rId4" imgW="1308960" imgH="1293840" progId="Word.Picture.8">
                  <p:embed/>
                </p:oleObj>
              </mc:Choice>
              <mc:Fallback>
                <p:oleObj name="Picture" r:id="rId4" imgW="1308960" imgH="1293840" progId="Word.Picture.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3075" name="Téglalap 2"/>
          <p:cNvSpPr>
            <a:spLocks noChangeArrowheads="1"/>
          </p:cNvSpPr>
          <p:nvPr/>
        </p:nvSpPr>
        <p:spPr bwMode="auto">
          <a:xfrm>
            <a:off x="1619250" y="404813"/>
            <a:ext cx="7056438" cy="369887"/>
          </a:xfrm>
          <a:prstGeom prst="rect">
            <a:avLst/>
          </a:prstGeom>
          <a:noFill/>
          <a:ln w="9525">
            <a:noFill/>
            <a:miter lim="800000"/>
            <a:headEnd/>
            <a:tailEnd/>
          </a:ln>
        </p:spPr>
        <p:txBody>
          <a:bodyPr>
            <a:spAutoFit/>
          </a:bodyPr>
          <a:lstStyle/>
          <a:p>
            <a:r>
              <a:rPr lang="hu-HU" dirty="0">
                <a:latin typeface="Lucida Sans Unicode" pitchFamily="34" charset="0"/>
              </a:rPr>
              <a:t>PTE TTK összes felvett hallgató szakonként - alapképzés</a:t>
            </a:r>
          </a:p>
        </p:txBody>
      </p:sp>
      <p:graphicFrame>
        <p:nvGraphicFramePr>
          <p:cNvPr id="4" name="Táblázat 3"/>
          <p:cNvGraphicFramePr>
            <a:graphicFrameLocks noGrp="1"/>
          </p:cNvGraphicFramePr>
          <p:nvPr>
            <p:extLst>
              <p:ext uri="{D42A27DB-BD31-4B8C-83A1-F6EECF244321}">
                <p14:modId xmlns:p14="http://schemas.microsoft.com/office/powerpoint/2010/main" val="3182994632"/>
              </p:ext>
            </p:extLst>
          </p:nvPr>
        </p:nvGraphicFramePr>
        <p:xfrm>
          <a:off x="1331641" y="1196975"/>
          <a:ext cx="6408983" cy="4876857"/>
        </p:xfrm>
        <a:graphic>
          <a:graphicData uri="http://schemas.openxmlformats.org/drawingml/2006/table">
            <a:tbl>
              <a:tblPr>
                <a:tableStyleId>{5C22544A-7EE6-4342-B048-85BDC9FD1C3A}</a:tableStyleId>
              </a:tblPr>
              <a:tblGrid>
                <a:gridCol w="2809571"/>
                <a:gridCol w="1214436"/>
                <a:gridCol w="1272963"/>
                <a:gridCol w="1112013"/>
              </a:tblGrid>
              <a:tr h="318065">
                <a:tc>
                  <a:txBody>
                    <a:bodyPr/>
                    <a:lstStyle/>
                    <a:p>
                      <a:pPr algn="l" fontAlgn="b"/>
                      <a:r>
                        <a:rPr lang="hu-HU" sz="1500" u="none" strike="noStrike" dirty="0">
                          <a:effectLst/>
                        </a:rPr>
                        <a:t> </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u="none" strike="noStrike" dirty="0" smtClean="0">
                          <a:effectLst/>
                        </a:rPr>
                        <a:t>2014.</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u="none" strike="noStrike" dirty="0" smtClean="0">
                          <a:effectLst/>
                        </a:rPr>
                        <a:t>2015.</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u="none" strike="noStrike" dirty="0" smtClean="0">
                          <a:effectLst/>
                        </a:rPr>
                        <a:t>2016.</a:t>
                      </a:r>
                      <a:endParaRPr lang="hu-HU" sz="1500" b="0" i="0" u="none" strike="noStrike" dirty="0">
                        <a:solidFill>
                          <a:srgbClr val="000000"/>
                        </a:solidFill>
                        <a:effectLst/>
                        <a:latin typeface="Calibri"/>
                      </a:endParaRPr>
                    </a:p>
                  </a:txBody>
                  <a:tcPr marL="9525" marR="9525" marT="9525" marB="0" anchor="b"/>
                </a:tc>
              </a:tr>
              <a:tr h="318065">
                <a:tc>
                  <a:txBody>
                    <a:bodyPr/>
                    <a:lstStyle/>
                    <a:p>
                      <a:pPr algn="l" fontAlgn="b"/>
                      <a:r>
                        <a:rPr lang="hu-HU" sz="1500" u="none" strike="noStrike" dirty="0" smtClean="0">
                          <a:effectLst/>
                        </a:rPr>
                        <a:t>biológia</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u="none" strike="noStrike" dirty="0" smtClean="0">
                          <a:effectLst/>
                        </a:rPr>
                        <a:t>75</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59</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86</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l" fontAlgn="b"/>
                      <a:r>
                        <a:rPr lang="hu-HU" sz="1500" u="none" strike="noStrike" dirty="0" smtClean="0">
                          <a:effectLst/>
                        </a:rPr>
                        <a:t>fizika</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u="none" strike="noStrike" dirty="0" smtClean="0">
                          <a:effectLst/>
                        </a:rPr>
                        <a:t>12</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18</a:t>
                      </a:r>
                      <a:endParaRPr lang="hu-HU" sz="1500" b="0" i="0" u="none" strike="noStrike" dirty="0">
                        <a:solidFill>
                          <a:srgbClr val="000000"/>
                        </a:solidFill>
                        <a:effectLst/>
                        <a:latin typeface="+mj-lt"/>
                      </a:endParaRPr>
                    </a:p>
                  </a:txBody>
                  <a:tcPr marL="9525" marR="9525" marT="9525" marB="0" anchor="b"/>
                </a:tc>
                <a:tc>
                  <a:txBody>
                    <a:bodyPr/>
                    <a:lstStyle/>
                    <a:p>
                      <a:pPr algn="ctr" fontAlgn="b"/>
                      <a:r>
                        <a:rPr lang="hu-HU" sz="1500" b="0" i="0" u="none" strike="noStrike" dirty="0" smtClean="0">
                          <a:solidFill>
                            <a:srgbClr val="000000"/>
                          </a:solidFill>
                          <a:effectLst/>
                          <a:latin typeface="+mj-lt"/>
                        </a:rPr>
                        <a:t>10</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smtClean="0">
                          <a:effectLst/>
                        </a:rPr>
                        <a:t>földrajz</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u="none" strike="noStrike" dirty="0" smtClean="0">
                          <a:effectLst/>
                        </a:rPr>
                        <a:t>62</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45</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41</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l" fontAlgn="b"/>
                      <a:r>
                        <a:rPr lang="hu-HU" sz="1500" u="none" strike="noStrike" dirty="0" smtClean="0">
                          <a:effectLst/>
                        </a:rPr>
                        <a:t>földtudományi</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chemeClr val="dk1"/>
                          </a:solidFill>
                          <a:effectLst/>
                          <a:latin typeface="+mn-lt"/>
                        </a:rPr>
                        <a:t>10</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6</a:t>
                      </a:r>
                      <a:endParaRPr lang="hu-HU" sz="1500" b="0" i="0" u="none" strike="noStrike" dirty="0">
                        <a:solidFill>
                          <a:srgbClr val="000000"/>
                        </a:solidFill>
                        <a:effectLst/>
                        <a:latin typeface="+mj-lt"/>
                      </a:endParaRPr>
                    </a:p>
                  </a:txBody>
                  <a:tcPr marL="9525" marR="9525" marT="9525" marB="0" anchor="b"/>
                </a:tc>
                <a:tc>
                  <a:txBody>
                    <a:bodyPr/>
                    <a:lstStyle/>
                    <a:p>
                      <a:pPr algn="ctr" fontAlgn="b"/>
                      <a:r>
                        <a:rPr lang="hu-HU" sz="1500" b="0" i="0" u="none" strike="noStrike" dirty="0" smtClean="0">
                          <a:solidFill>
                            <a:srgbClr val="000000"/>
                          </a:solidFill>
                          <a:effectLst/>
                          <a:latin typeface="+mj-lt"/>
                        </a:rPr>
                        <a:t>7</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a:effectLst/>
                        </a:rPr>
                        <a:t>gazdaságinformatikus</a:t>
                      </a:r>
                      <a:endParaRPr lang="hu-HU" sz="1500" b="0" i="0" u="none" strike="noStrike">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u="none" strike="noStrike" dirty="0" smtClean="0">
                          <a:effectLst/>
                        </a:rPr>
                        <a:t>54</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47</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54</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l" fontAlgn="b"/>
                      <a:r>
                        <a:rPr lang="hu-HU" sz="1500" u="none" strike="noStrike">
                          <a:effectLst/>
                        </a:rPr>
                        <a:t>kémia</a:t>
                      </a:r>
                      <a:endParaRPr lang="hu-HU" sz="1500" b="0" i="0" u="none" strike="noStrike">
                        <a:solidFill>
                          <a:srgbClr val="000000"/>
                        </a:solidFill>
                        <a:effectLst/>
                        <a:latin typeface="Calibri"/>
                      </a:endParaRPr>
                    </a:p>
                  </a:txBody>
                  <a:tcPr marL="9525" marR="9525" marT="9525" marB="0" anchor="b"/>
                </a:tc>
                <a:tc>
                  <a:txBody>
                    <a:bodyPr/>
                    <a:lstStyle/>
                    <a:p>
                      <a:pPr algn="ctr" fontAlgn="b"/>
                      <a:r>
                        <a:rPr lang="hu-HU" sz="1500" u="none" strike="noStrike" dirty="0" smtClean="0">
                          <a:effectLst/>
                        </a:rPr>
                        <a:t>17</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16</a:t>
                      </a:r>
                      <a:endParaRPr lang="hu-HU" sz="1500" b="0" i="0" u="none" strike="noStrike" dirty="0">
                        <a:solidFill>
                          <a:srgbClr val="000000"/>
                        </a:solidFill>
                        <a:effectLst/>
                        <a:latin typeface="+mj-lt"/>
                      </a:endParaRPr>
                    </a:p>
                  </a:txBody>
                  <a:tcPr marL="9525" marR="9525" marT="9525" marB="0" anchor="b"/>
                </a:tc>
                <a:tc>
                  <a:txBody>
                    <a:bodyPr/>
                    <a:lstStyle/>
                    <a:p>
                      <a:pPr algn="ctr" fontAlgn="b"/>
                      <a:r>
                        <a:rPr lang="hu-HU" sz="1500" b="0" i="0" u="none" strike="noStrike" dirty="0" smtClean="0">
                          <a:solidFill>
                            <a:srgbClr val="000000"/>
                          </a:solidFill>
                          <a:effectLst/>
                          <a:latin typeface="+mj-lt"/>
                        </a:rPr>
                        <a:t>18</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smtClean="0">
                          <a:effectLst/>
                        </a:rPr>
                        <a:t>környezettan</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a:solidFill>
                            <a:schemeClr val="dk1"/>
                          </a:solidFill>
                          <a:effectLst/>
                          <a:latin typeface="+mn-lt"/>
                        </a:rPr>
                        <a:t>0</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0</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0</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l" fontAlgn="b"/>
                      <a:r>
                        <a:rPr lang="hu-HU" sz="1500" u="none" strike="noStrike" dirty="0" smtClean="0">
                          <a:effectLst/>
                        </a:rPr>
                        <a:t>matematika</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u="none" strike="noStrike" dirty="0" smtClean="0">
                          <a:effectLst/>
                        </a:rPr>
                        <a:t>6</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9</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0</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05767">
                <a:tc>
                  <a:txBody>
                    <a:bodyPr/>
                    <a:lstStyle/>
                    <a:p>
                      <a:pPr algn="l" fontAlgn="b"/>
                      <a:r>
                        <a:rPr lang="hu-HU" sz="1500" u="none" strike="noStrike" dirty="0">
                          <a:effectLst/>
                        </a:rPr>
                        <a:t>programtervező informatikus</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u="none" strike="noStrike" dirty="0" smtClean="0">
                          <a:effectLst/>
                        </a:rPr>
                        <a:t>34</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26</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50</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hu-HU" sz="1400" u="none" strike="noStrike" dirty="0" smtClean="0">
                          <a:effectLst/>
                        </a:rPr>
                        <a:t>sport- és </a:t>
                      </a:r>
                      <a:r>
                        <a:rPr lang="hu-HU" sz="1400" u="none" strike="noStrike" dirty="0" err="1" smtClean="0">
                          <a:effectLst/>
                        </a:rPr>
                        <a:t>rekreációszervezés</a:t>
                      </a:r>
                      <a:r>
                        <a:rPr lang="hu-HU" sz="1400" u="none" strike="noStrike" dirty="0" smtClean="0">
                          <a:effectLst/>
                        </a:rPr>
                        <a:t> [sportszervezés]</a:t>
                      </a:r>
                      <a:endParaRPr lang="hu-HU" sz="1400" b="0" i="0" u="none" strike="noStrike" dirty="0" smtClean="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u="none" strike="noStrike" dirty="0" smtClean="0">
                          <a:effectLst/>
                        </a:rPr>
                        <a:t>66</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70</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57</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18065">
                <a:tc>
                  <a:txBody>
                    <a:bodyPr/>
                    <a:lstStyle/>
                    <a:p>
                      <a:pPr algn="l" fontAlgn="b"/>
                      <a:r>
                        <a:rPr lang="hu-HU" sz="1500" u="none" strike="noStrike" dirty="0" smtClean="0">
                          <a:effectLst/>
                        </a:rPr>
                        <a:t>szőlész-borász mérnöki</a:t>
                      </a:r>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endParaRPr lang="hu-HU" sz="15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500" b="0" i="0" u="none" strike="noStrike" dirty="0" smtClean="0">
                          <a:solidFill>
                            <a:srgbClr val="000000"/>
                          </a:solidFill>
                          <a:effectLst/>
                          <a:latin typeface="+mj-lt"/>
                        </a:rPr>
                        <a:t>17</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l" fontAlgn="b"/>
                      <a:r>
                        <a:rPr lang="hu-HU" sz="1500" u="none" strike="noStrike" dirty="0" smtClean="0">
                          <a:effectLst/>
                        </a:rPr>
                        <a:t>edző</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hu-HU" sz="1500" u="none" strike="noStrike" dirty="0" smtClean="0">
                          <a:effectLst/>
                        </a:rPr>
                        <a:t>109</a:t>
                      </a:r>
                      <a:endParaRPr lang="hu-HU" sz="1500" b="0" i="0" u="none" strike="noStrike" dirty="0" smtClean="0">
                        <a:solidFill>
                          <a:srgbClr val="000000"/>
                        </a:solidFill>
                        <a:effectLst/>
                        <a:latin typeface="Calibri"/>
                      </a:endParaRPr>
                    </a:p>
                  </a:txBody>
                  <a:tcPr marL="9525" marR="9525" marT="9525" marB="0" anchor="b">
                    <a:solidFill>
                      <a:schemeClr val="bg1">
                        <a:lumMod val="9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53</a:t>
                      </a:r>
                    </a:p>
                  </a:txBody>
                  <a:tcPr marL="9525" marR="9525" marT="9525" marB="0" anchor="b">
                    <a:solidFill>
                      <a:schemeClr val="bg1">
                        <a:lumMod val="9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56</a:t>
                      </a:r>
                    </a:p>
                  </a:txBody>
                  <a:tcPr marL="9525" marR="9525" marT="9525" marB="0" anchor="b">
                    <a:solidFill>
                      <a:schemeClr val="bg1">
                        <a:lumMod val="95000"/>
                      </a:schemeClr>
                    </a:solidFill>
                  </a:tcPr>
                </a:tc>
              </a:tr>
              <a:tr h="318065">
                <a:tc>
                  <a:txBody>
                    <a:bodyPr/>
                    <a:lstStyle/>
                    <a:p>
                      <a:pPr algn="l" fontAlgn="b"/>
                      <a:r>
                        <a:rPr lang="hu-HU" sz="1500" u="none" strike="noStrike" dirty="0" smtClean="0">
                          <a:effectLst/>
                        </a:rPr>
                        <a:t>összesen:</a:t>
                      </a:r>
                      <a:endParaRPr lang="hu-HU" sz="15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hu-HU" sz="1500" u="none" strike="noStrike" dirty="0" smtClean="0">
                          <a:effectLst/>
                        </a:rPr>
                        <a:t>445</a:t>
                      </a:r>
                      <a:endParaRPr lang="hu-HU" sz="1500" b="0" i="0" u="none" strike="noStrike" dirty="0" smtClean="0">
                        <a:solidFill>
                          <a:srgbClr val="000000"/>
                        </a:solidFill>
                        <a:effectLst/>
                        <a:latin typeface="Calibri"/>
                      </a:endParaRPr>
                    </a:p>
                  </a:txBody>
                  <a:tcPr marL="9525" marR="9525" marT="9525" marB="0" anchor="b">
                    <a:solidFill>
                      <a:schemeClr val="accent2">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349</a:t>
                      </a:r>
                    </a:p>
                  </a:txBody>
                  <a:tcPr marL="9525" marR="9525" marT="9525" marB="0" anchor="b">
                    <a:solidFill>
                      <a:schemeClr val="accent2">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396</a:t>
                      </a:r>
                    </a:p>
                  </a:txBody>
                  <a:tcPr marL="9525" marR="9525" marT="9525" marB="0" anchor="b">
                    <a:solidFill>
                      <a:schemeClr val="accent2">
                        <a:lumMod val="20000"/>
                        <a:lumOff val="80000"/>
                      </a:schemeClr>
                    </a:solidFill>
                  </a:tcPr>
                </a:tc>
              </a:tr>
              <a:tr h="318065">
                <a:tc>
                  <a:txBody>
                    <a:bodyPr/>
                    <a:lstStyle/>
                    <a:p>
                      <a:pPr algn="l" fontAlgn="b"/>
                      <a:r>
                        <a:rPr lang="hu-HU" sz="1500" b="0" i="0" u="none" strike="noStrike" dirty="0" smtClean="0">
                          <a:solidFill>
                            <a:srgbClr val="000000"/>
                          </a:solidFill>
                          <a:effectLst/>
                          <a:latin typeface="Calibri"/>
                        </a:rPr>
                        <a:t>arány előző évhez</a:t>
                      </a:r>
                      <a:endParaRPr lang="hu-HU" sz="1500" b="0" i="0" u="none" strike="noStrike" dirty="0">
                        <a:solidFill>
                          <a:srgbClr val="000000"/>
                        </a:solidFill>
                        <a:effectLst/>
                        <a:latin typeface="Calibri"/>
                      </a:endParaRPr>
                    </a:p>
                  </a:txBody>
                  <a:tcPr marL="9525" marR="9525" marT="9525" marB="0" anchor="b"/>
                </a:tc>
                <a:tc>
                  <a:txBody>
                    <a:bodyPr/>
                    <a:lstStyle/>
                    <a:p>
                      <a:pPr algn="ctr" fontAlgn="b"/>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Calibri"/>
                        </a:rPr>
                        <a:t>78%</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Calibri"/>
                        </a:rPr>
                        <a:t>113%</a:t>
                      </a:r>
                      <a:endParaRPr lang="hu-HU" sz="1500" b="0" i="0" u="none" strike="noStrike" dirty="0">
                        <a:solidFill>
                          <a:srgbClr val="000000"/>
                        </a:solidFill>
                        <a:effectLst/>
                        <a:latin typeface="Calibri"/>
                      </a:endParaRPr>
                    </a:p>
                  </a:txBody>
                  <a:tcPr marL="9525" marR="9525" marT="9525" marB="0" anchor="b"/>
                </a:tc>
              </a:tr>
            </a:tbl>
          </a:graphicData>
        </a:graphic>
      </p:graphicFrame>
      <p:graphicFrame>
        <p:nvGraphicFramePr>
          <p:cNvPr id="2" name="Táblázat 1"/>
          <p:cNvGraphicFramePr>
            <a:graphicFrameLocks noGrp="1"/>
          </p:cNvGraphicFramePr>
          <p:nvPr>
            <p:extLst>
              <p:ext uri="{D42A27DB-BD31-4B8C-83A1-F6EECF244321}">
                <p14:modId xmlns:p14="http://schemas.microsoft.com/office/powerpoint/2010/main" val="1643537430"/>
              </p:ext>
            </p:extLst>
          </p:nvPr>
        </p:nvGraphicFramePr>
        <p:xfrm>
          <a:off x="7740352" y="1196974"/>
          <a:ext cx="1112285" cy="4872438"/>
        </p:xfrm>
        <a:graphic>
          <a:graphicData uri="http://schemas.openxmlformats.org/drawingml/2006/table">
            <a:tbl>
              <a:tblPr>
                <a:tableStyleId>{5C22544A-7EE6-4342-B048-85BDC9FD1C3A}</a:tableStyleId>
              </a:tblPr>
              <a:tblGrid>
                <a:gridCol w="1112285"/>
              </a:tblGrid>
              <a:tr h="318065">
                <a:tc>
                  <a:txBody>
                    <a:bodyPr/>
                    <a:lstStyle/>
                    <a:p>
                      <a:pPr algn="ctr" fontAlgn="b"/>
                      <a:r>
                        <a:rPr lang="hu-HU" sz="1500" u="none" strike="noStrike" dirty="0" smtClean="0">
                          <a:effectLst/>
                        </a:rPr>
                        <a:t>2017.</a:t>
                      </a:r>
                      <a:endParaRPr lang="hu-HU" sz="1500" b="0" i="0" u="none" strike="noStrike" dirty="0">
                        <a:solidFill>
                          <a:srgbClr val="000000"/>
                        </a:solidFill>
                        <a:effectLst/>
                        <a:latin typeface="Calibri"/>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77</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algn="ctr" fontAlgn="b"/>
                      <a:r>
                        <a:rPr lang="hu-HU" sz="1500" b="0" i="0" u="none" strike="noStrike" dirty="0" smtClean="0">
                          <a:solidFill>
                            <a:srgbClr val="000000"/>
                          </a:solidFill>
                          <a:effectLst/>
                          <a:latin typeface="+mj-lt"/>
                        </a:rPr>
                        <a:t>8</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29</a:t>
                      </a:r>
                      <a:endParaRPr lang="hu-HU" sz="1500" b="0" i="0" u="none" strike="noStrike" dirty="0">
                        <a:solidFill>
                          <a:srgbClr val="000000"/>
                        </a:solidFill>
                        <a:effectLst/>
                        <a:latin typeface="+mj-lt"/>
                      </a:endParaRPr>
                    </a:p>
                  </a:txBody>
                  <a:tcPr marL="9525" marR="9525" marT="9525" marB="0" anchor="b">
                    <a:solidFill>
                      <a:srgbClr val="FFFF00"/>
                    </a:solidFill>
                  </a:tcPr>
                </a:tc>
              </a:tr>
              <a:tr h="318065">
                <a:tc>
                  <a:txBody>
                    <a:bodyPr/>
                    <a:lstStyle/>
                    <a:p>
                      <a:pPr algn="ctr" fontAlgn="b"/>
                      <a:r>
                        <a:rPr lang="hu-HU" sz="1500" b="0" i="0" u="none" strike="noStrike" dirty="0" smtClean="0">
                          <a:solidFill>
                            <a:srgbClr val="000000"/>
                          </a:solidFill>
                          <a:effectLst/>
                          <a:latin typeface="+mj-lt"/>
                        </a:rPr>
                        <a:t>9</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63</a:t>
                      </a:r>
                      <a:endParaRPr lang="hu-HU" sz="1500" b="0" i="0" u="none" strike="noStrike" dirty="0">
                        <a:solidFill>
                          <a:srgbClr val="000000"/>
                        </a:solidFill>
                        <a:effectLst/>
                        <a:latin typeface="+mj-lt"/>
                      </a:endParaRPr>
                    </a:p>
                  </a:txBody>
                  <a:tcPr marL="9525" marR="9525" marT="9525" marB="0" anchor="b">
                    <a:solidFill>
                      <a:srgbClr val="92D050"/>
                    </a:solidFill>
                  </a:tcPr>
                </a:tc>
              </a:tr>
              <a:tr h="318065">
                <a:tc>
                  <a:txBody>
                    <a:bodyPr/>
                    <a:lstStyle/>
                    <a:p>
                      <a:pPr algn="ctr" fontAlgn="b"/>
                      <a:r>
                        <a:rPr lang="hu-HU" sz="1500" b="0" i="0" u="none" strike="noStrike" dirty="0" smtClean="0">
                          <a:solidFill>
                            <a:srgbClr val="000000"/>
                          </a:solidFill>
                          <a:effectLst/>
                          <a:latin typeface="+mj-lt"/>
                        </a:rPr>
                        <a:t>15</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0</a:t>
                      </a:r>
                      <a:endParaRPr lang="hu-HU" sz="1500" b="0" i="0" u="none" strike="noStrike" dirty="0">
                        <a:solidFill>
                          <a:srgbClr val="000000"/>
                        </a:solidFill>
                        <a:effectLst/>
                        <a:latin typeface="+mj-lt"/>
                      </a:endParaRPr>
                    </a:p>
                  </a:txBody>
                  <a:tcPr marL="9525" marR="9525" marT="9525" marB="0" anchor="b">
                    <a:solidFill>
                      <a:srgbClr val="FF0000"/>
                    </a:solidFill>
                  </a:tcPr>
                </a:tc>
              </a:tr>
              <a:tr h="318065">
                <a:tc>
                  <a:txBody>
                    <a:bodyPr/>
                    <a:lstStyle/>
                    <a:p>
                      <a:pPr algn="ctr" fontAlgn="b"/>
                      <a:r>
                        <a:rPr lang="hu-HU" sz="1500" b="0" i="0" u="none" strike="noStrike" dirty="0" smtClean="0">
                          <a:solidFill>
                            <a:srgbClr val="000000"/>
                          </a:solidFill>
                          <a:effectLst/>
                          <a:latin typeface="+mj-lt"/>
                        </a:rPr>
                        <a:t>0</a:t>
                      </a:r>
                      <a:endParaRPr lang="hu-HU" sz="1500" b="0" i="0" u="none" strike="noStrike" dirty="0">
                        <a:solidFill>
                          <a:srgbClr val="000000"/>
                        </a:solidFill>
                        <a:effectLst/>
                        <a:latin typeface="+mj-lt"/>
                      </a:endParaRPr>
                    </a:p>
                  </a:txBody>
                  <a:tcPr marL="9525" marR="9525" marT="9525" marB="0" anchor="b">
                    <a:solidFill>
                      <a:srgbClr val="FF0000"/>
                    </a:solidFill>
                  </a:tcPr>
                </a:tc>
              </a:tr>
              <a:tr h="305767">
                <a:tc>
                  <a:txBody>
                    <a:bodyPr/>
                    <a:lstStyle/>
                    <a:p>
                      <a:pPr algn="ctr" fontAlgn="b"/>
                      <a:r>
                        <a:rPr lang="hu-HU" sz="1500" b="0" i="0" u="none" strike="noStrike" dirty="0" smtClean="0">
                          <a:solidFill>
                            <a:srgbClr val="000000"/>
                          </a:solidFill>
                          <a:effectLst/>
                          <a:latin typeface="+mj-lt"/>
                        </a:rPr>
                        <a:t>63</a:t>
                      </a:r>
                      <a:endParaRPr lang="hu-HU" sz="1500" b="0" i="0" u="none" strike="noStrike" dirty="0">
                        <a:solidFill>
                          <a:srgbClr val="000000"/>
                        </a:solidFill>
                        <a:effectLst/>
                        <a:latin typeface="+mj-lt"/>
                      </a:endParaRPr>
                    </a:p>
                  </a:txBody>
                  <a:tcPr marL="9525" marR="9525" marT="9525" marB="0" anchor="b">
                    <a:solidFill>
                      <a:srgbClr val="92D050"/>
                    </a:solidFill>
                  </a:tcPr>
                </a:tc>
              </a:tr>
              <a:tr h="431826">
                <a:tc>
                  <a:txBody>
                    <a:bodyPr/>
                    <a:lstStyle/>
                    <a:p>
                      <a:pPr algn="ctr" fontAlgn="b"/>
                      <a:r>
                        <a:rPr lang="hu-HU" sz="1500" b="0" i="0" u="none" strike="noStrike" dirty="0" smtClean="0">
                          <a:solidFill>
                            <a:srgbClr val="000000"/>
                          </a:solidFill>
                          <a:effectLst/>
                          <a:latin typeface="+mj-lt"/>
                        </a:rPr>
                        <a:t>60</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18065">
                <a:tc>
                  <a:txBody>
                    <a:bodyPr/>
                    <a:lstStyle/>
                    <a:p>
                      <a:pPr algn="ctr" fontAlgn="b"/>
                      <a:r>
                        <a:rPr lang="hu-HU" sz="1500" b="0" i="0" u="none" strike="noStrike" dirty="0" smtClean="0">
                          <a:solidFill>
                            <a:srgbClr val="000000"/>
                          </a:solidFill>
                          <a:effectLst/>
                          <a:latin typeface="+mj-lt"/>
                        </a:rPr>
                        <a:t>16</a:t>
                      </a:r>
                      <a:endParaRPr lang="hu-HU" sz="1500" b="0" i="0" u="none" strike="noStrike" dirty="0">
                        <a:solidFill>
                          <a:srgbClr val="000000"/>
                        </a:solidFill>
                        <a:effectLst/>
                        <a:latin typeface="+mj-lt"/>
                      </a:endParaRPr>
                    </a:p>
                  </a:txBody>
                  <a:tcPr marL="9525" marR="9525" marT="9525" marB="0" anchor="b">
                    <a:solidFill>
                      <a:schemeClr val="bg2">
                        <a:lumMod val="90000"/>
                      </a:schemeClr>
                    </a:solidFill>
                  </a:tcPr>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45</a:t>
                      </a:r>
                    </a:p>
                  </a:txBody>
                  <a:tcPr marL="9525" marR="9525" marT="9525" marB="0" anchor="b">
                    <a:solidFill>
                      <a:schemeClr val="bg1">
                        <a:lumMod val="95000"/>
                      </a:schemeClr>
                    </a:solidFill>
                  </a:tcPr>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385</a:t>
                      </a:r>
                    </a:p>
                  </a:txBody>
                  <a:tcPr marL="9525" marR="9525" marT="9525" marB="0" anchor="b">
                    <a:solidFill>
                      <a:schemeClr val="accent2">
                        <a:lumMod val="20000"/>
                        <a:lumOff val="80000"/>
                      </a:schemeClr>
                    </a:solidFill>
                  </a:tcPr>
                </a:tc>
              </a:tr>
              <a:tr h="318065">
                <a:tc>
                  <a:txBody>
                    <a:bodyPr/>
                    <a:lstStyle/>
                    <a:p>
                      <a:pPr algn="ctr" fontAlgn="b"/>
                      <a:r>
                        <a:rPr lang="hu-HU" sz="1500" b="0" i="0" u="none" strike="noStrike" dirty="0" smtClean="0">
                          <a:solidFill>
                            <a:srgbClr val="000000"/>
                          </a:solidFill>
                          <a:effectLst/>
                          <a:latin typeface="Calibri"/>
                        </a:rPr>
                        <a:t>97%</a:t>
                      </a:r>
                      <a:endParaRPr lang="hu-HU" sz="1500" b="0" i="0" u="none" strike="noStrike" dirty="0">
                        <a:solidFill>
                          <a:srgbClr val="000000"/>
                        </a:solidFill>
                        <a:effectLst/>
                        <a:latin typeface="Calibri"/>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32789" name="Picture" r:id="rId4" imgW="1308960" imgH="1293840" progId="Word.Picture.8">
                  <p:embed/>
                </p:oleObj>
              </mc:Choice>
              <mc:Fallback>
                <p:oleObj name="Picture" r:id="rId4" imgW="1308960" imgH="1293840" progId="Word.Picture.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3075" name="Téglalap 2"/>
          <p:cNvSpPr>
            <a:spLocks noChangeArrowheads="1"/>
          </p:cNvSpPr>
          <p:nvPr/>
        </p:nvSpPr>
        <p:spPr bwMode="auto">
          <a:xfrm>
            <a:off x="1619250" y="404813"/>
            <a:ext cx="7056438" cy="923330"/>
          </a:xfrm>
          <a:prstGeom prst="rect">
            <a:avLst/>
          </a:prstGeom>
          <a:noFill/>
          <a:ln w="9525">
            <a:noFill/>
            <a:miter lim="800000"/>
            <a:headEnd/>
            <a:tailEnd/>
          </a:ln>
        </p:spPr>
        <p:txBody>
          <a:bodyPr>
            <a:spAutoFit/>
          </a:bodyPr>
          <a:lstStyle/>
          <a:p>
            <a:pPr algn="ctr"/>
            <a:r>
              <a:rPr lang="hu-HU" dirty="0">
                <a:latin typeface="Lucida Sans Unicode" pitchFamily="34" charset="0"/>
              </a:rPr>
              <a:t>PTE TTK összes felvett hallgató szakonként </a:t>
            </a:r>
            <a:endParaRPr lang="hu-HU" dirty="0" smtClean="0">
              <a:latin typeface="Lucida Sans Unicode" pitchFamily="34" charset="0"/>
            </a:endParaRPr>
          </a:p>
          <a:p>
            <a:pPr algn="ctr"/>
            <a:r>
              <a:rPr lang="hu-HU" dirty="0" smtClean="0">
                <a:latin typeface="Lucida Sans Unicode" pitchFamily="34" charset="0"/>
              </a:rPr>
              <a:t>alapképzés, PhD</a:t>
            </a:r>
          </a:p>
          <a:p>
            <a:pPr algn="ctr"/>
            <a:r>
              <a:rPr lang="hu-HU" dirty="0" smtClean="0">
                <a:latin typeface="Lucida Sans Unicode" pitchFamily="34" charset="0"/>
              </a:rPr>
              <a:t>angol nyelvű képzések</a:t>
            </a:r>
            <a:endParaRPr lang="hu-HU" dirty="0">
              <a:latin typeface="Lucida Sans Unicode" pitchFamily="34" charset="0"/>
            </a:endParaRPr>
          </a:p>
        </p:txBody>
      </p:sp>
      <p:graphicFrame>
        <p:nvGraphicFramePr>
          <p:cNvPr id="4" name="Táblázat 3"/>
          <p:cNvGraphicFramePr>
            <a:graphicFrameLocks noGrp="1"/>
          </p:cNvGraphicFramePr>
          <p:nvPr>
            <p:extLst>
              <p:ext uri="{D42A27DB-BD31-4B8C-83A1-F6EECF244321}">
                <p14:modId xmlns:p14="http://schemas.microsoft.com/office/powerpoint/2010/main" val="1513315324"/>
              </p:ext>
            </p:extLst>
          </p:nvPr>
        </p:nvGraphicFramePr>
        <p:xfrm>
          <a:off x="1763688" y="1484784"/>
          <a:ext cx="4392488" cy="4626603"/>
        </p:xfrm>
        <a:graphic>
          <a:graphicData uri="http://schemas.openxmlformats.org/drawingml/2006/table">
            <a:tbl>
              <a:tblPr>
                <a:tableStyleId>{5C22544A-7EE6-4342-B048-85BDC9FD1C3A}</a:tableStyleId>
              </a:tblPr>
              <a:tblGrid>
                <a:gridCol w="2664296"/>
                <a:gridCol w="1728192"/>
              </a:tblGrid>
              <a:tr h="504056">
                <a:tc>
                  <a:txBody>
                    <a:bodyPr/>
                    <a:lstStyle/>
                    <a:p>
                      <a:pPr algn="l" fontAlgn="b"/>
                      <a:r>
                        <a:rPr lang="hu-HU" sz="1500" u="none" strike="noStrike" dirty="0">
                          <a:effectLst/>
                        </a:rPr>
                        <a:t> </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Calibri"/>
                        </a:rPr>
                        <a:t>Stipendium</a:t>
                      </a:r>
                      <a:r>
                        <a:rPr lang="hu-HU" sz="1500" b="0" i="0" u="none" strike="noStrike" baseline="0" dirty="0" smtClean="0">
                          <a:solidFill>
                            <a:srgbClr val="000000"/>
                          </a:solidFill>
                          <a:effectLst/>
                          <a:latin typeface="Calibri"/>
                        </a:rPr>
                        <a:t> Hungaricum</a:t>
                      </a:r>
                      <a:endParaRPr lang="hu-HU" sz="1500" b="0" i="0" u="none" strike="noStrike" dirty="0">
                        <a:solidFill>
                          <a:srgbClr val="000000"/>
                        </a:solidFill>
                        <a:effectLst/>
                        <a:latin typeface="Calibri"/>
                      </a:endParaRPr>
                    </a:p>
                  </a:txBody>
                  <a:tcPr marL="9525" marR="9525" marT="9525" marB="0" anchor="b"/>
                </a:tc>
              </a:tr>
              <a:tr h="318065">
                <a:tc>
                  <a:txBody>
                    <a:bodyPr/>
                    <a:lstStyle/>
                    <a:p>
                      <a:pPr algn="l" fontAlgn="b"/>
                      <a:r>
                        <a:rPr lang="hu-HU" sz="1500" u="none" strike="noStrike" dirty="0" err="1" smtClean="0">
                          <a:effectLst/>
                        </a:rPr>
                        <a:t>Biology</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11</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err="1" smtClean="0">
                          <a:effectLst/>
                        </a:rPr>
                        <a:t>Physics</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4</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err="1" smtClean="0">
                          <a:effectLst/>
                        </a:rPr>
                        <a:t>Geography</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5</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err="1" smtClean="0">
                          <a:effectLst/>
                        </a:rPr>
                        <a:t>Earth</a:t>
                      </a:r>
                      <a:r>
                        <a:rPr lang="hu-HU" sz="1500" u="none" strike="noStrike" dirty="0" smtClean="0">
                          <a:effectLst/>
                        </a:rPr>
                        <a:t> </a:t>
                      </a:r>
                      <a:r>
                        <a:rPr lang="hu-HU" sz="1500" u="none" strike="noStrike" dirty="0" err="1" smtClean="0">
                          <a:effectLst/>
                        </a:rPr>
                        <a:t>Sciences</a:t>
                      </a:r>
                      <a:endParaRPr lang="hu-HU" sz="1500" b="0" i="0" u="none" strike="noStrike" dirty="0">
                        <a:solidFill>
                          <a:srgbClr val="000000"/>
                        </a:solidFill>
                        <a:effectLst/>
                        <a:latin typeface="Calibri"/>
                      </a:endParaRPr>
                    </a:p>
                  </a:txBody>
                  <a:tcPr marL="9525" marR="9525" marT="9525" marB="0" anchor="b"/>
                </a:tc>
                <a:tc>
                  <a:txBody>
                    <a:bodyPr/>
                    <a:lstStyle/>
                    <a:p>
                      <a:pPr algn="ctr" fontAlgn="b"/>
                      <a:r>
                        <a:rPr lang="hu-HU" sz="1500" b="0" i="0" u="none" strike="noStrike" dirty="0" smtClean="0">
                          <a:solidFill>
                            <a:srgbClr val="000000"/>
                          </a:solidFill>
                          <a:effectLst/>
                          <a:latin typeface="+mj-lt"/>
                        </a:rPr>
                        <a:t>7</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b="0" i="0" u="none" strike="noStrike" dirty="0" err="1" smtClean="0">
                          <a:solidFill>
                            <a:srgbClr val="000000"/>
                          </a:solidFill>
                          <a:effectLst/>
                          <a:latin typeface="+mn-lt"/>
                        </a:rPr>
                        <a:t>Chemistry</a:t>
                      </a:r>
                      <a:endParaRPr lang="hu-HU" sz="1500" b="0" i="0" u="none" strike="noStrike" dirty="0">
                        <a:solidFill>
                          <a:srgbClr val="000000"/>
                        </a:solidFill>
                        <a:effectLst/>
                        <a:latin typeface="+mn-lt"/>
                      </a:endParaRPr>
                    </a:p>
                  </a:txBody>
                  <a:tcPr marL="9525" marR="9525" marT="9525" marB="0" anchor="b"/>
                </a:tc>
                <a:tc>
                  <a:txBody>
                    <a:bodyPr/>
                    <a:lstStyle/>
                    <a:p>
                      <a:pPr algn="ctr" fontAlgn="b"/>
                      <a:r>
                        <a:rPr lang="hu-HU" sz="1500" b="0" i="0" u="none" strike="noStrike" dirty="0" smtClean="0">
                          <a:solidFill>
                            <a:srgbClr val="000000"/>
                          </a:solidFill>
                          <a:effectLst/>
                          <a:latin typeface="+mj-lt"/>
                        </a:rPr>
                        <a:t>3</a:t>
                      </a:r>
                      <a:endParaRPr lang="hu-HU" sz="1500" b="0" i="0" u="none" strike="noStrike" dirty="0">
                        <a:solidFill>
                          <a:srgbClr val="000000"/>
                        </a:solidFill>
                        <a:effectLst/>
                        <a:latin typeface="+mj-lt"/>
                      </a:endParaRPr>
                    </a:p>
                  </a:txBody>
                  <a:tcPr marL="9525" marR="9525" marT="9525" marB="0" anchor="b"/>
                </a:tc>
              </a:tr>
              <a:tr h="318065">
                <a:tc>
                  <a:txBody>
                    <a:bodyPr/>
                    <a:lstStyle/>
                    <a:p>
                      <a:pPr algn="l" fontAlgn="b"/>
                      <a:r>
                        <a:rPr lang="hu-HU" sz="1500" u="none" strike="noStrike" dirty="0" err="1" smtClean="0">
                          <a:effectLst/>
                        </a:rPr>
                        <a:t>Mathematics</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3</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05767">
                <a:tc>
                  <a:txBody>
                    <a:bodyPr/>
                    <a:lstStyle/>
                    <a:p>
                      <a:pPr algn="l" fontAlgn="b"/>
                      <a:r>
                        <a:rPr lang="hu-HU" sz="1500" u="none" strike="noStrike" dirty="0" smtClean="0">
                          <a:effectLst/>
                        </a:rPr>
                        <a:t>Computer </a:t>
                      </a:r>
                      <a:r>
                        <a:rPr lang="hu-HU" sz="1500" u="none" strike="noStrike" dirty="0" err="1" smtClean="0">
                          <a:effectLst/>
                        </a:rPr>
                        <a:t>Sciences</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500" b="0" i="0" u="none" strike="noStrike" dirty="0" smtClean="0">
                          <a:solidFill>
                            <a:srgbClr val="000000"/>
                          </a:solidFill>
                          <a:effectLst/>
                          <a:latin typeface="+mj-lt"/>
                        </a:rPr>
                        <a:t>3</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18065">
                <a:tc>
                  <a:txBody>
                    <a:bodyPr/>
                    <a:lstStyle/>
                    <a:p>
                      <a:pPr algn="l" fontAlgn="b"/>
                      <a:r>
                        <a:rPr lang="hu-HU" sz="1500" u="none" strike="noStrike" dirty="0" err="1" smtClean="0">
                          <a:effectLst/>
                        </a:rPr>
                        <a:t>Physical</a:t>
                      </a:r>
                      <a:r>
                        <a:rPr lang="hu-HU" sz="1500" u="none" strike="noStrike" dirty="0" smtClean="0">
                          <a:effectLst/>
                        </a:rPr>
                        <a:t> Education </a:t>
                      </a:r>
                      <a:r>
                        <a:rPr lang="hu-HU" sz="1500" u="none" strike="noStrike" dirty="0" err="1" smtClean="0">
                          <a:effectLst/>
                        </a:rPr>
                        <a:t>Training</a:t>
                      </a:r>
                      <a:endParaRPr lang="hu-HU" sz="15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3</a:t>
                      </a:r>
                    </a:p>
                  </a:txBody>
                  <a:tcPr marL="9525" marR="9525" marT="9525" marB="0" anchor="b">
                    <a:solidFill>
                      <a:schemeClr val="bg1">
                        <a:lumMod val="95000"/>
                      </a:schemeClr>
                    </a:solidFill>
                  </a:tcPr>
                </a:tc>
              </a:tr>
              <a:tr h="318065">
                <a:tc>
                  <a:txBody>
                    <a:bodyPr/>
                    <a:lstStyle/>
                    <a:p>
                      <a:pPr algn="l" fontAlgn="b"/>
                      <a:endParaRPr lang="hu-HU" sz="15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kumimoji="0" lang="hu-HU" sz="1500" b="0" i="0" u="none" strike="noStrike" kern="1200" dirty="0" smtClean="0">
                        <a:solidFill>
                          <a:srgbClr val="000000"/>
                        </a:solidFill>
                        <a:effectLst/>
                        <a:latin typeface="+mn-lt"/>
                        <a:ea typeface="+mn-ea"/>
                        <a:cs typeface="+mn-cs"/>
                      </a:endParaRPr>
                    </a:p>
                  </a:txBody>
                  <a:tcPr marL="9525" marR="9525" marT="9525" marB="0" anchor="b"/>
                </a:tc>
              </a:tr>
              <a:tr h="318065">
                <a:tc>
                  <a:txBody>
                    <a:bodyPr/>
                    <a:lstStyle/>
                    <a:p>
                      <a:pPr algn="l" fontAlgn="b"/>
                      <a:r>
                        <a:rPr lang="hu-HU" sz="1500" b="0" i="0" u="none" strike="noStrike" dirty="0" err="1" smtClean="0">
                          <a:solidFill>
                            <a:srgbClr val="000000"/>
                          </a:solidFill>
                          <a:effectLst/>
                          <a:latin typeface="+mj-lt"/>
                        </a:rPr>
                        <a:t>Biology</a:t>
                      </a:r>
                      <a:r>
                        <a:rPr lang="hu-HU" sz="1500" b="0" i="0" u="none" strike="noStrike" dirty="0" smtClean="0">
                          <a:solidFill>
                            <a:srgbClr val="000000"/>
                          </a:solidFill>
                          <a:effectLst/>
                          <a:latin typeface="+mj-lt"/>
                        </a:rPr>
                        <a:t> PhD</a:t>
                      </a:r>
                      <a:endParaRPr lang="hu-HU" sz="1500" b="0" i="0" u="none" strike="noStrike" dirty="0">
                        <a:solidFill>
                          <a:srgbClr val="000000"/>
                        </a:solidFill>
                        <a:effectLst/>
                        <a:latin typeface="+mj-lt"/>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2</a:t>
                      </a:r>
                    </a:p>
                  </a:txBody>
                  <a:tcPr marL="9525" marR="9525" marT="9525" marB="0" anchor="b"/>
                </a:tc>
              </a:tr>
              <a:tr h="318065">
                <a:tc>
                  <a:txBody>
                    <a:bodyPr/>
                    <a:lstStyle/>
                    <a:p>
                      <a:pPr algn="l" fontAlgn="b"/>
                      <a:r>
                        <a:rPr lang="hu-HU" sz="1500" b="0" i="0" u="none" strike="noStrike" dirty="0" err="1" smtClean="0">
                          <a:solidFill>
                            <a:srgbClr val="000000"/>
                          </a:solidFill>
                          <a:effectLst/>
                          <a:latin typeface="+mj-lt"/>
                        </a:rPr>
                        <a:t>Chemical</a:t>
                      </a:r>
                      <a:r>
                        <a:rPr lang="hu-HU" sz="1500" b="0" i="0" u="none" strike="noStrike" dirty="0" smtClean="0">
                          <a:solidFill>
                            <a:srgbClr val="000000"/>
                          </a:solidFill>
                          <a:effectLst/>
                          <a:latin typeface="+mj-lt"/>
                        </a:rPr>
                        <a:t> Science PhD</a:t>
                      </a:r>
                      <a:endParaRPr lang="hu-HU" sz="1500" b="0" i="0" u="none" strike="noStrike" dirty="0">
                        <a:solidFill>
                          <a:srgbClr val="000000"/>
                        </a:solidFill>
                        <a:effectLst/>
                        <a:latin typeface="+mj-lt"/>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1</a:t>
                      </a:r>
                    </a:p>
                  </a:txBody>
                  <a:tcPr marL="9525" marR="9525" marT="9525" marB="0" anchor="b"/>
                </a:tc>
              </a:tr>
              <a:tr h="318065">
                <a:tc>
                  <a:txBody>
                    <a:bodyPr/>
                    <a:lstStyle/>
                    <a:p>
                      <a:pPr algn="l" fontAlgn="b"/>
                      <a:r>
                        <a:rPr lang="hu-HU" sz="1500" b="0" i="0" u="none" strike="noStrike" dirty="0" err="1" smtClean="0">
                          <a:solidFill>
                            <a:srgbClr val="000000"/>
                          </a:solidFill>
                          <a:effectLst/>
                          <a:latin typeface="+mj-lt"/>
                        </a:rPr>
                        <a:t>Earth</a:t>
                      </a:r>
                      <a:r>
                        <a:rPr lang="hu-HU" sz="1500" b="0" i="0" u="none" strike="noStrike" dirty="0" smtClean="0">
                          <a:solidFill>
                            <a:srgbClr val="000000"/>
                          </a:solidFill>
                          <a:effectLst/>
                          <a:latin typeface="+mj-lt"/>
                        </a:rPr>
                        <a:t> </a:t>
                      </a:r>
                      <a:r>
                        <a:rPr lang="hu-HU" sz="1500" b="0" i="0" u="none" strike="noStrike" dirty="0" err="1" smtClean="0">
                          <a:solidFill>
                            <a:srgbClr val="000000"/>
                          </a:solidFill>
                          <a:effectLst/>
                          <a:latin typeface="+mj-lt"/>
                        </a:rPr>
                        <a:t>Sciences</a:t>
                      </a:r>
                      <a:r>
                        <a:rPr lang="hu-HU" sz="1500" b="0" i="0" u="none" strike="noStrike" dirty="0" smtClean="0">
                          <a:solidFill>
                            <a:srgbClr val="000000"/>
                          </a:solidFill>
                          <a:effectLst/>
                          <a:latin typeface="+mj-lt"/>
                        </a:rPr>
                        <a:t> PhD</a:t>
                      </a:r>
                      <a:endParaRPr lang="hu-HU" sz="1500" b="0" i="0" u="none" strike="noStrike" dirty="0">
                        <a:solidFill>
                          <a:srgbClr val="000000"/>
                        </a:solidFill>
                        <a:effectLst/>
                        <a:latin typeface="+mj-lt"/>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1</a:t>
                      </a:r>
                    </a:p>
                  </a:txBody>
                  <a:tcPr marL="9525" marR="9525" marT="9525" marB="0" anchor="b"/>
                </a:tc>
              </a:tr>
              <a:tr h="318065">
                <a:tc>
                  <a:txBody>
                    <a:bodyPr/>
                    <a:lstStyle/>
                    <a:p>
                      <a:pPr algn="l" fontAlgn="b"/>
                      <a:r>
                        <a:rPr lang="hu-HU" sz="1500" b="0" i="0" u="none" strike="noStrike" dirty="0" err="1" smtClean="0">
                          <a:solidFill>
                            <a:srgbClr val="000000"/>
                          </a:solidFill>
                          <a:effectLst/>
                          <a:latin typeface="+mj-lt"/>
                        </a:rPr>
                        <a:t>Physics</a:t>
                      </a:r>
                      <a:r>
                        <a:rPr lang="hu-HU" sz="1500" b="0" i="0" u="none" strike="noStrike" dirty="0" smtClean="0">
                          <a:solidFill>
                            <a:srgbClr val="000000"/>
                          </a:solidFill>
                          <a:effectLst/>
                          <a:latin typeface="+mj-lt"/>
                        </a:rPr>
                        <a:t> </a:t>
                      </a:r>
                      <a:r>
                        <a:rPr lang="hu-HU" sz="1500" b="0" i="0" u="none" strike="noStrike" dirty="0" err="1" smtClean="0">
                          <a:solidFill>
                            <a:srgbClr val="000000"/>
                          </a:solidFill>
                          <a:effectLst/>
                          <a:latin typeface="+mj-lt"/>
                        </a:rPr>
                        <a:t>Sciences</a:t>
                      </a:r>
                      <a:r>
                        <a:rPr lang="hu-HU" sz="1500" b="0" i="0" u="none" strike="noStrike" dirty="0" smtClean="0">
                          <a:solidFill>
                            <a:srgbClr val="000000"/>
                          </a:solidFill>
                          <a:effectLst/>
                          <a:latin typeface="+mj-lt"/>
                        </a:rPr>
                        <a:t> PhD</a:t>
                      </a:r>
                      <a:endParaRPr lang="hu-HU" sz="1500" b="0" i="0" u="none" strike="noStrike" dirty="0">
                        <a:solidFill>
                          <a:srgbClr val="000000"/>
                        </a:solidFill>
                        <a:effectLst/>
                        <a:latin typeface="+mj-lt"/>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1</a:t>
                      </a:r>
                    </a:p>
                  </a:txBody>
                  <a:tcPr marL="9525" marR="9525" marT="9525" marB="0" anchor="b"/>
                </a:tc>
              </a:tr>
            </a:tbl>
          </a:graphicData>
        </a:graphic>
      </p:graphicFrame>
      <p:graphicFrame>
        <p:nvGraphicFramePr>
          <p:cNvPr id="2" name="Táblázat 1"/>
          <p:cNvGraphicFramePr>
            <a:graphicFrameLocks noGrp="1"/>
          </p:cNvGraphicFramePr>
          <p:nvPr>
            <p:extLst>
              <p:ext uri="{D42A27DB-BD31-4B8C-83A1-F6EECF244321}">
                <p14:modId xmlns:p14="http://schemas.microsoft.com/office/powerpoint/2010/main" val="1632324407"/>
              </p:ext>
            </p:extLst>
          </p:nvPr>
        </p:nvGraphicFramePr>
        <p:xfrm>
          <a:off x="6156176" y="1484784"/>
          <a:ext cx="1800200" cy="4626603"/>
        </p:xfrm>
        <a:graphic>
          <a:graphicData uri="http://schemas.openxmlformats.org/drawingml/2006/table">
            <a:tbl>
              <a:tblPr>
                <a:tableStyleId>{5C22544A-7EE6-4342-B048-85BDC9FD1C3A}</a:tableStyleId>
              </a:tblPr>
              <a:tblGrid>
                <a:gridCol w="1800200"/>
              </a:tblGrid>
              <a:tr h="504056">
                <a:tc>
                  <a:txBody>
                    <a:bodyPr/>
                    <a:lstStyle/>
                    <a:p>
                      <a:pPr algn="ctr" fontAlgn="b"/>
                      <a:r>
                        <a:rPr lang="hu-HU" sz="1500" b="0" i="0" u="none" strike="noStrike" dirty="0" smtClean="0">
                          <a:solidFill>
                            <a:srgbClr val="000000"/>
                          </a:solidFill>
                          <a:effectLst/>
                          <a:latin typeface="Calibri"/>
                        </a:rPr>
                        <a:t>Önköltséges</a:t>
                      </a:r>
                      <a:r>
                        <a:rPr lang="hu-HU" sz="1500" b="0" i="0" u="none" strike="noStrike" baseline="0" dirty="0" smtClean="0">
                          <a:solidFill>
                            <a:srgbClr val="000000"/>
                          </a:solidFill>
                          <a:effectLst/>
                          <a:latin typeface="Calibri"/>
                        </a:rPr>
                        <a:t>                       </a:t>
                      </a:r>
                      <a:endParaRPr lang="hu-HU" sz="1500" b="0" i="0" u="none" strike="noStrike" dirty="0">
                        <a:solidFill>
                          <a:srgbClr val="000000"/>
                        </a:solidFill>
                        <a:effectLst/>
                        <a:latin typeface="Calibri"/>
                      </a:endParaRPr>
                    </a:p>
                  </a:txBody>
                  <a:tcPr marL="9525" marR="9525" marT="9525" marB="0" anchor="ctr"/>
                </a:tc>
              </a:tr>
              <a:tr h="318065">
                <a:tc>
                  <a:txBody>
                    <a:bodyPr/>
                    <a:lstStyle/>
                    <a:p>
                      <a:pPr algn="ctr" fontAlgn="b"/>
                      <a:r>
                        <a:rPr lang="hu-HU" sz="1500" b="0" i="0" u="none" strike="noStrike" dirty="0" smtClean="0">
                          <a:solidFill>
                            <a:srgbClr val="000000"/>
                          </a:solidFill>
                          <a:effectLst/>
                          <a:latin typeface="+mj-lt"/>
                        </a:rPr>
                        <a:t>2</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3</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1</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a:t>
                      </a:r>
                      <a:endParaRPr lang="hu-HU" sz="1500" b="0" i="0" u="none" strike="noStrike" dirty="0">
                        <a:solidFill>
                          <a:srgbClr val="000000"/>
                        </a:solidFill>
                        <a:effectLst/>
                        <a:latin typeface="+mj-lt"/>
                      </a:endParaRPr>
                    </a:p>
                  </a:txBody>
                  <a:tcPr marL="9525" marR="9525" marT="9525" marB="0" anchor="b"/>
                </a:tc>
              </a:tr>
              <a:tr h="318065">
                <a:tc>
                  <a:txBody>
                    <a:bodyPr/>
                    <a:lstStyle/>
                    <a:p>
                      <a:pPr algn="ctr" fontAlgn="b"/>
                      <a:r>
                        <a:rPr lang="hu-HU" sz="1500" b="0" i="0" u="none" strike="noStrike" dirty="0" smtClean="0">
                          <a:solidFill>
                            <a:srgbClr val="000000"/>
                          </a:solidFill>
                          <a:effectLst/>
                          <a:latin typeface="+mj-lt"/>
                        </a:rPr>
                        <a:t>-</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05767">
                <a:tc>
                  <a:txBody>
                    <a:bodyPr/>
                    <a:lstStyle/>
                    <a:p>
                      <a:pPr algn="ctr" fontAlgn="b"/>
                      <a:r>
                        <a:rPr lang="hu-HU" sz="1500" b="0" i="0" u="none" strike="noStrike" dirty="0" smtClean="0">
                          <a:solidFill>
                            <a:srgbClr val="000000"/>
                          </a:solidFill>
                          <a:effectLst/>
                          <a:latin typeface="+mj-lt"/>
                        </a:rPr>
                        <a:t>6</a:t>
                      </a:r>
                      <a:endParaRPr lang="hu-HU" sz="1500" b="0" i="0" u="none" strike="noStrike" dirty="0">
                        <a:solidFill>
                          <a:srgbClr val="000000"/>
                        </a:solidFill>
                        <a:effectLst/>
                        <a:latin typeface="+mj-lt"/>
                      </a:endParaRPr>
                    </a:p>
                  </a:txBody>
                  <a:tcPr marL="9525" marR="9525" marT="9525" marB="0" anchor="b">
                    <a:solidFill>
                      <a:schemeClr val="bg1">
                        <a:lumMod val="95000"/>
                      </a:schemeClr>
                    </a:solidFill>
                  </a:tcPr>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a:t>
                      </a:r>
                    </a:p>
                  </a:txBody>
                  <a:tcPr marL="9525" marR="9525" marT="9525" marB="0" anchor="b">
                    <a:solidFill>
                      <a:schemeClr val="bg1">
                        <a:lumMod val="95000"/>
                      </a:schemeClr>
                    </a:solidFill>
                  </a:tcPr>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kumimoji="0" lang="hu-HU" sz="1500" b="0" i="0" u="none" strike="noStrike" kern="1200" dirty="0" smtClean="0">
                        <a:solidFill>
                          <a:srgbClr val="000000"/>
                        </a:solidFill>
                        <a:effectLst/>
                        <a:latin typeface="+mn-lt"/>
                        <a:ea typeface="+mn-ea"/>
                        <a:cs typeface="+mn-cs"/>
                      </a:endParaRPr>
                    </a:p>
                  </a:txBody>
                  <a:tcPr marL="9525" marR="9525" marT="9525" marB="0" anchor="b"/>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a:t>
                      </a:r>
                    </a:p>
                  </a:txBody>
                  <a:tcPr marL="9525" marR="9525" marT="9525" marB="0" anchor="b"/>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a:t>
                      </a:r>
                    </a:p>
                  </a:txBody>
                  <a:tcPr marL="9525" marR="9525" marT="9525" marB="0" anchor="b"/>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a:t>
                      </a:r>
                    </a:p>
                  </a:txBody>
                  <a:tcPr marL="9525" marR="9525" marT="9525" marB="0" anchor="b"/>
                </a:tc>
              </a:tr>
              <a:tr h="31806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500" b="0" i="0" u="none" strike="noStrike" kern="1200" dirty="0" smtClean="0">
                          <a:solidFill>
                            <a:srgbClr val="000000"/>
                          </a:solidFill>
                          <a:effectLst/>
                          <a:latin typeface="+mn-lt"/>
                          <a:ea typeface="+mn-ea"/>
                          <a:cs typeface="+mn-cs"/>
                        </a:rPr>
                        <a:t>-</a:t>
                      </a: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3"/>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4116" name="Picture" r:id="rId3" imgW="1308960" imgH="1293840" progId="Word.Picture.8">
                  <p:embed/>
                </p:oleObj>
              </mc:Choice>
              <mc:Fallback>
                <p:oleObj name="Picture" r:id="rId3" imgW="1308960" imgH="1293840" progId="Word.Pictur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4099" name="Téglalap 2"/>
          <p:cNvSpPr>
            <a:spLocks noChangeArrowheads="1"/>
          </p:cNvSpPr>
          <p:nvPr/>
        </p:nvSpPr>
        <p:spPr bwMode="auto">
          <a:xfrm>
            <a:off x="1619250" y="404813"/>
            <a:ext cx="7056438" cy="369887"/>
          </a:xfrm>
          <a:prstGeom prst="rect">
            <a:avLst/>
          </a:prstGeom>
          <a:noFill/>
          <a:ln w="9525">
            <a:noFill/>
            <a:miter lim="800000"/>
            <a:headEnd/>
            <a:tailEnd/>
          </a:ln>
        </p:spPr>
        <p:txBody>
          <a:bodyPr>
            <a:spAutoFit/>
          </a:bodyPr>
          <a:lstStyle/>
          <a:p>
            <a:r>
              <a:rPr lang="hu-HU">
                <a:latin typeface="Lucida Sans Unicode" pitchFamily="34" charset="0"/>
              </a:rPr>
              <a:t>PTE TTK összes felvett hallgató szakonként - mesterképzés</a:t>
            </a:r>
          </a:p>
        </p:txBody>
      </p:sp>
      <p:graphicFrame>
        <p:nvGraphicFramePr>
          <p:cNvPr id="2" name="Táblázat 1"/>
          <p:cNvGraphicFramePr>
            <a:graphicFrameLocks noGrp="1"/>
          </p:cNvGraphicFramePr>
          <p:nvPr>
            <p:extLst>
              <p:ext uri="{D42A27DB-BD31-4B8C-83A1-F6EECF244321}">
                <p14:modId xmlns:p14="http://schemas.microsoft.com/office/powerpoint/2010/main" val="1135485499"/>
              </p:ext>
            </p:extLst>
          </p:nvPr>
        </p:nvGraphicFramePr>
        <p:xfrm>
          <a:off x="395536" y="1484784"/>
          <a:ext cx="6912767" cy="3888432"/>
        </p:xfrm>
        <a:graphic>
          <a:graphicData uri="http://schemas.openxmlformats.org/drawingml/2006/table">
            <a:tbl>
              <a:tblPr>
                <a:tableStyleId>{5C22544A-7EE6-4342-B048-85BDC9FD1C3A}</a:tableStyleId>
              </a:tblPr>
              <a:tblGrid>
                <a:gridCol w="3292994"/>
                <a:gridCol w="1206591"/>
                <a:gridCol w="1206591"/>
                <a:gridCol w="1206591"/>
              </a:tblGrid>
              <a:tr h="324036">
                <a:tc>
                  <a:txBody>
                    <a:bodyPr/>
                    <a:lstStyle/>
                    <a:p>
                      <a:pPr algn="l" fontAlgn="b"/>
                      <a:r>
                        <a:rPr lang="hu-HU" sz="1600" u="none" strike="noStrike" dirty="0">
                          <a:effectLst/>
                        </a:rPr>
                        <a:t> </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2014.</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2015.</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2016.</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r>
              <a:tr h="324036">
                <a:tc>
                  <a:txBody>
                    <a:bodyPr/>
                    <a:lstStyle/>
                    <a:p>
                      <a:pPr algn="l" fontAlgn="b"/>
                      <a:r>
                        <a:rPr lang="hu-HU" sz="1600" u="none" strike="noStrike" dirty="0">
                          <a:effectLst/>
                        </a:rPr>
                        <a:t>alkalmazott matematikus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a:effectLst/>
                        </a:rPr>
                        <a:t>4</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2</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0</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l" fontAlgn="b"/>
                      <a:r>
                        <a:rPr lang="hu-HU" sz="1600" u="none" strike="noStrike" dirty="0">
                          <a:effectLst/>
                        </a:rPr>
                        <a:t>biológus</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29</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mj-lt"/>
                        </a:rPr>
                        <a:t>32</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mj-lt"/>
                        </a:rPr>
                        <a:t>12</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l" fontAlgn="b"/>
                      <a:r>
                        <a:rPr lang="hu-HU" sz="1600" u="none" strike="noStrike" dirty="0">
                          <a:effectLst/>
                        </a:rPr>
                        <a:t>fizikus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7</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7</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5</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l" fontAlgn="b"/>
                      <a:r>
                        <a:rPr lang="hu-HU" sz="1600" u="none" strike="noStrike" dirty="0">
                          <a:effectLst/>
                        </a:rPr>
                        <a:t>gazdaságinformatikus</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9</a:t>
                      </a:r>
                      <a:r>
                        <a:rPr lang="hu-HU" sz="1600" u="none" strike="noStrike" dirty="0">
                          <a:effectLst/>
                        </a:rPr>
                        <a:t> </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mj-lt"/>
                        </a:rPr>
                        <a:t>3</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mj-lt"/>
                        </a:rPr>
                        <a:t>0</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l" fontAlgn="b"/>
                      <a:r>
                        <a:rPr lang="hu-HU" sz="1600" u="none" strike="noStrike" dirty="0">
                          <a:effectLst/>
                        </a:rPr>
                        <a:t>geográfus</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rPr>
                        <a:t>30</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25</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rgbClr val="000000"/>
                          </a:solidFill>
                          <a:effectLst/>
                          <a:latin typeface="+mj-lt"/>
                        </a:rPr>
                        <a:t>15</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l" fontAlgn="b"/>
                      <a:r>
                        <a:rPr lang="hu-HU" sz="1600" u="none" strike="noStrike" dirty="0" smtClean="0">
                          <a:effectLst/>
                        </a:rPr>
                        <a:t>hidrobiológus</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Calibri"/>
                        </a:rPr>
                        <a:t>0</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latin typeface="+mj-lt"/>
                        </a:rPr>
                        <a:t>0</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600" u="none" strike="noStrike" dirty="0" smtClean="0">
                          <a:effectLst/>
                          <a:latin typeface="+mj-lt"/>
                        </a:rPr>
                        <a:t>3</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l" fontAlgn="b"/>
                      <a:r>
                        <a:rPr lang="hu-HU" sz="1600" u="none" strike="noStrike" dirty="0" smtClean="0">
                          <a:effectLst/>
                        </a:rPr>
                        <a:t>rekreáció</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chemeClr val="dk1"/>
                          </a:solidFill>
                          <a:effectLst/>
                          <a:latin typeface="+mn-lt"/>
                        </a:rPr>
                        <a:t>7</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600" u="none" strike="noStrike" dirty="0" smtClean="0">
                          <a:effectLst/>
                          <a:latin typeface="+mj-lt"/>
                        </a:rPr>
                        <a:t>2</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c>
                  <a:txBody>
                    <a:bodyPr/>
                    <a:lstStyle/>
                    <a:p>
                      <a:pPr algn="ctr" fontAlgn="b"/>
                      <a:r>
                        <a:rPr lang="hu-HU" sz="1600" b="0" i="0" u="none" strike="noStrike" dirty="0" smtClean="0">
                          <a:solidFill>
                            <a:schemeClr val="dk1"/>
                          </a:solidFill>
                          <a:effectLst/>
                          <a:latin typeface="+mj-lt"/>
                        </a:rPr>
                        <a:t>5</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l" fontAlgn="b"/>
                      <a:r>
                        <a:rPr lang="hu-HU" sz="1600" u="none" strike="noStrike" dirty="0" smtClean="0">
                          <a:effectLst/>
                        </a:rPr>
                        <a:t>vegyész</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u="none" strike="noStrike" dirty="0" smtClean="0">
                          <a:effectLst/>
                        </a:rPr>
                        <a:t>3</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r>
                        <a:rPr lang="hu-HU" sz="1600" b="0" i="0" u="none" strike="noStrike" dirty="0">
                          <a:solidFill>
                            <a:schemeClr val="dk1"/>
                          </a:solidFill>
                          <a:effectLst/>
                          <a:latin typeface="+mj-lt"/>
                        </a:rPr>
                        <a:t>5</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chemeClr val="dk1"/>
                          </a:solidFill>
                          <a:effectLst/>
                          <a:latin typeface="+mj-lt"/>
                        </a:rPr>
                        <a:t>10</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l" fontAlgn="b"/>
                      <a:r>
                        <a:rPr lang="hu-HU" sz="1600" b="0" i="0" u="none" strike="noStrike" dirty="0" smtClean="0">
                          <a:solidFill>
                            <a:srgbClr val="000000"/>
                          </a:solidFill>
                          <a:effectLst/>
                          <a:latin typeface="+mn-lt"/>
                        </a:rPr>
                        <a:t>összesen</a:t>
                      </a:r>
                      <a:r>
                        <a:rPr lang="hu-HU" sz="1600" b="0" i="0" u="none" strike="noStrike" dirty="0" smtClean="0">
                          <a:solidFill>
                            <a:srgbClr val="000000"/>
                          </a:solidFill>
                          <a:effectLst/>
                          <a:latin typeface="Calibri"/>
                        </a:rPr>
                        <a:t>:</a:t>
                      </a:r>
                      <a:endParaRPr lang="hu-HU" sz="16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hu-HU" sz="1600" b="0" i="0" u="none" strike="noStrike" kern="1200" dirty="0" smtClean="0">
                          <a:solidFill>
                            <a:srgbClr val="000000"/>
                          </a:solidFill>
                          <a:effectLst/>
                          <a:latin typeface="+mn-lt"/>
                          <a:ea typeface="+mn-ea"/>
                          <a:cs typeface="+mn-cs"/>
                        </a:rPr>
                        <a:t>89</a:t>
                      </a:r>
                      <a:endParaRPr lang="hu-HU" sz="16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tc>
                  <a:txBody>
                    <a:bodyPr/>
                    <a:lstStyle/>
                    <a:p>
                      <a:pPr algn="ctr" fontAlgn="b"/>
                      <a:r>
                        <a:rPr lang="hu-HU" sz="1600" b="0" i="0" u="none" strike="noStrike" dirty="0" smtClean="0">
                          <a:solidFill>
                            <a:srgbClr val="000000"/>
                          </a:solidFill>
                          <a:effectLst/>
                          <a:latin typeface="+mj-lt"/>
                        </a:rPr>
                        <a:t>76</a:t>
                      </a:r>
                      <a:endParaRPr lang="hu-HU" sz="1600" b="0" i="0" u="none" strike="noStrike" dirty="0">
                        <a:solidFill>
                          <a:srgbClr val="000000"/>
                        </a:solidFill>
                        <a:effectLst/>
                        <a:latin typeface="+mj-lt"/>
                      </a:endParaRPr>
                    </a:p>
                  </a:txBody>
                  <a:tcPr marL="9525" marR="9525" marT="9525" marB="0" anchor="b">
                    <a:solidFill>
                      <a:schemeClr val="accent2">
                        <a:lumMod val="20000"/>
                        <a:lumOff val="80000"/>
                      </a:schemeClr>
                    </a:solidFill>
                  </a:tcPr>
                </a:tc>
                <a:tc>
                  <a:txBody>
                    <a:bodyPr/>
                    <a:lstStyle/>
                    <a:p>
                      <a:pPr algn="ctr" fontAlgn="b"/>
                      <a:r>
                        <a:rPr lang="hu-HU" sz="1600" b="0" i="0" u="none" strike="noStrike" dirty="0" smtClean="0">
                          <a:solidFill>
                            <a:srgbClr val="000000"/>
                          </a:solidFill>
                          <a:effectLst/>
                          <a:latin typeface="+mj-lt"/>
                        </a:rPr>
                        <a:t>49</a:t>
                      </a:r>
                      <a:endParaRPr lang="hu-HU" sz="1600" b="0" i="0" u="none" strike="noStrike" dirty="0">
                        <a:solidFill>
                          <a:srgbClr val="000000"/>
                        </a:solidFill>
                        <a:effectLst/>
                        <a:latin typeface="+mj-lt"/>
                      </a:endParaRPr>
                    </a:p>
                  </a:txBody>
                  <a:tcPr marL="9525" marR="9525" marT="9525" marB="0" anchor="b">
                    <a:solidFill>
                      <a:schemeClr val="accent2">
                        <a:lumMod val="20000"/>
                        <a:lumOff val="80000"/>
                      </a:schemeClr>
                    </a:solidFill>
                  </a:tcPr>
                </a:tc>
              </a:tr>
              <a:tr h="324036">
                <a:tc>
                  <a:txBody>
                    <a:bodyPr/>
                    <a:lstStyle/>
                    <a:p>
                      <a:pPr algn="l" fontAlgn="b"/>
                      <a:endParaRPr lang="hu-HU" sz="1600" b="0" i="0" u="none" strike="noStrike" dirty="0">
                        <a:solidFill>
                          <a:srgbClr val="000000"/>
                        </a:solidFill>
                        <a:effectLst/>
                        <a:latin typeface="+mn-lt"/>
                      </a:endParaRPr>
                    </a:p>
                  </a:txBody>
                  <a:tcPr marL="9525" marR="9525" marT="9525" marB="0" anchor="b">
                    <a:solidFill>
                      <a:schemeClr val="bg1">
                        <a:lumMod val="95000"/>
                      </a:schemeClr>
                    </a:solidFill>
                  </a:tcPr>
                </a:tc>
                <a:tc>
                  <a:txBody>
                    <a:bodyPr/>
                    <a:lstStyle/>
                    <a:p>
                      <a:pPr algn="ctr" fontAlgn="b"/>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c>
                  <a:txBody>
                    <a:bodyPr/>
                    <a:lstStyle/>
                    <a:p>
                      <a:pPr algn="ctr" fontAlgn="b"/>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r>
              <a:tr h="324036">
                <a:tc>
                  <a:txBody>
                    <a:bodyPr/>
                    <a:lstStyle/>
                    <a:p>
                      <a:pPr algn="l" fontAlgn="b"/>
                      <a:r>
                        <a:rPr lang="hu-HU" sz="1600" b="0" i="0" u="none" strike="noStrike" dirty="0" smtClean="0">
                          <a:solidFill>
                            <a:srgbClr val="000000"/>
                          </a:solidFill>
                          <a:effectLst/>
                          <a:latin typeface="+mn-lt"/>
                        </a:rPr>
                        <a:t>tanár szakok összesen:</a:t>
                      </a:r>
                      <a:endParaRPr lang="hu-HU" sz="1600" b="0" i="0" u="none" strike="noStrike" dirty="0">
                        <a:solidFill>
                          <a:srgbClr val="000000"/>
                        </a:solidFill>
                        <a:effectLst/>
                        <a:latin typeface="+mn-lt"/>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23</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18</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1">
                        <a:lumMod val="95000"/>
                      </a:schemeClr>
                    </a:solidFill>
                  </a:tcPr>
                </a:tc>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19</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chemeClr val="bg1">
                        <a:lumMod val="95000"/>
                      </a:schemeClr>
                    </a:solidFill>
                  </a:tcPr>
                </a:tc>
              </a:tr>
            </a:tbl>
          </a:graphicData>
        </a:graphic>
      </p:graphicFrame>
      <p:graphicFrame>
        <p:nvGraphicFramePr>
          <p:cNvPr id="3" name="Táblázat 2"/>
          <p:cNvGraphicFramePr>
            <a:graphicFrameLocks noGrp="1"/>
          </p:cNvGraphicFramePr>
          <p:nvPr>
            <p:extLst>
              <p:ext uri="{D42A27DB-BD31-4B8C-83A1-F6EECF244321}">
                <p14:modId xmlns:p14="http://schemas.microsoft.com/office/powerpoint/2010/main" val="1039547821"/>
              </p:ext>
            </p:extLst>
          </p:nvPr>
        </p:nvGraphicFramePr>
        <p:xfrm>
          <a:off x="7275540" y="1484784"/>
          <a:ext cx="1206591" cy="3888432"/>
        </p:xfrm>
        <a:graphic>
          <a:graphicData uri="http://schemas.openxmlformats.org/drawingml/2006/table">
            <a:tbl>
              <a:tblPr>
                <a:tableStyleId>{5C22544A-7EE6-4342-B048-85BDC9FD1C3A}</a:tableStyleId>
              </a:tblPr>
              <a:tblGrid>
                <a:gridCol w="1206591"/>
              </a:tblGrid>
              <a:tr h="324036">
                <a:tc>
                  <a:txBody>
                    <a:bodyPr/>
                    <a:lstStyle/>
                    <a:p>
                      <a:pPr algn="ctr" fontAlgn="b"/>
                      <a:r>
                        <a:rPr lang="hu-HU" sz="1600" u="none" strike="noStrike" dirty="0" smtClean="0">
                          <a:effectLst/>
                        </a:rPr>
                        <a:t>2017.</a:t>
                      </a:r>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mj-lt"/>
                        </a:rPr>
                        <a:t>3</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ctr" fontAlgn="b"/>
                      <a:r>
                        <a:rPr lang="hu-HU" sz="1600" b="0" i="0" u="none" strike="noStrike" dirty="0" smtClean="0">
                          <a:solidFill>
                            <a:srgbClr val="000000"/>
                          </a:solidFill>
                          <a:effectLst/>
                          <a:latin typeface="+mj-lt"/>
                        </a:rPr>
                        <a:t>14</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mj-lt"/>
                        </a:rPr>
                        <a:t>2</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ctr" fontAlgn="b"/>
                      <a:r>
                        <a:rPr lang="hu-HU" sz="1600" b="0" i="0" u="none" strike="noStrike" dirty="0" smtClean="0">
                          <a:solidFill>
                            <a:srgbClr val="000000"/>
                          </a:solidFill>
                          <a:effectLst/>
                          <a:latin typeface="+mj-lt"/>
                        </a:rPr>
                        <a:t>3</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mj-lt"/>
                        </a:rPr>
                        <a:t>17</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ctr" fontAlgn="b"/>
                      <a:r>
                        <a:rPr lang="hu-HU" sz="1600" b="0" i="0" u="none" strike="noStrike" dirty="0" smtClean="0">
                          <a:solidFill>
                            <a:srgbClr val="000000"/>
                          </a:solidFill>
                          <a:effectLst/>
                          <a:latin typeface="+mj-lt"/>
                        </a:rPr>
                        <a:t>5</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mj-lt"/>
                        </a:rPr>
                        <a:t>5</a:t>
                      </a:r>
                      <a:endParaRPr lang="hu-HU" sz="1600" b="0" i="0" u="none" strike="noStrike" dirty="0">
                        <a:solidFill>
                          <a:srgbClr val="000000"/>
                        </a:solidFill>
                        <a:effectLst/>
                        <a:latin typeface="+mj-lt"/>
                      </a:endParaRPr>
                    </a:p>
                  </a:txBody>
                  <a:tcPr marL="9525" marR="9525" marT="9525" marB="0" anchor="b">
                    <a:solidFill>
                      <a:schemeClr val="bg2">
                        <a:lumMod val="90000"/>
                      </a:schemeClr>
                    </a:solidFill>
                  </a:tcPr>
                </a:tc>
              </a:tr>
              <a:tr h="324036">
                <a:tc>
                  <a:txBody>
                    <a:bodyPr/>
                    <a:lstStyle/>
                    <a:p>
                      <a:pPr algn="ctr" fontAlgn="b"/>
                      <a:r>
                        <a:rPr lang="hu-HU" sz="1600" b="0" i="0" u="none" strike="noStrike" dirty="0" smtClean="0">
                          <a:solidFill>
                            <a:srgbClr val="000000"/>
                          </a:solidFill>
                          <a:effectLst/>
                          <a:latin typeface="+mj-lt"/>
                        </a:rPr>
                        <a:t>4</a:t>
                      </a:r>
                      <a:endParaRPr lang="hu-HU" sz="1600" b="0" i="0" u="none" strike="noStrike" dirty="0">
                        <a:solidFill>
                          <a:srgbClr val="000000"/>
                        </a:solidFill>
                        <a:effectLst/>
                        <a:latin typeface="+mj-lt"/>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mj-lt"/>
                        </a:rPr>
                        <a:t>53</a:t>
                      </a:r>
                      <a:endParaRPr lang="hu-HU" sz="1600" b="0" i="0" u="none" strike="noStrike" dirty="0">
                        <a:solidFill>
                          <a:srgbClr val="000000"/>
                        </a:solidFill>
                        <a:effectLst/>
                        <a:latin typeface="+mj-lt"/>
                      </a:endParaRPr>
                    </a:p>
                  </a:txBody>
                  <a:tcPr marL="9525" marR="9525" marT="9525" marB="0" anchor="b">
                    <a:solidFill>
                      <a:schemeClr val="accent2">
                        <a:lumMod val="20000"/>
                        <a:lumOff val="80000"/>
                      </a:schemeClr>
                    </a:solidFill>
                  </a:tcPr>
                </a:tc>
              </a:tr>
              <a:tr h="324036">
                <a:tc>
                  <a:txBody>
                    <a:bodyPr/>
                    <a:lstStyle/>
                    <a:p>
                      <a:pPr algn="ctr" fontAlgn="b"/>
                      <a:endParaRPr lang="hu-HU" sz="1600" b="0" i="0" u="none" strike="noStrike" dirty="0">
                        <a:solidFill>
                          <a:srgbClr val="000000"/>
                        </a:solidFill>
                        <a:effectLst/>
                        <a:latin typeface="Calibri"/>
                      </a:endParaRPr>
                    </a:p>
                  </a:txBody>
                  <a:tcPr marL="9525" marR="9525" marT="9525" marB="0" anchor="b">
                    <a:solidFill>
                      <a:schemeClr val="bg1">
                        <a:lumMod val="95000"/>
                      </a:schemeClr>
                    </a:solidFill>
                  </a:tcPr>
                </a:tc>
              </a:tr>
              <a:tr h="324036">
                <a:tc>
                  <a:txBody>
                    <a:bodyPr/>
                    <a:lstStyle/>
                    <a:p>
                      <a:pPr algn="ctr" fontAlgn="b"/>
                      <a:r>
                        <a:rPr lang="hu-HU" sz="1600" b="0" i="0" u="none" strike="noStrike" dirty="0" smtClean="0">
                          <a:solidFill>
                            <a:srgbClr val="000000"/>
                          </a:solidFill>
                          <a:effectLst/>
                          <a:latin typeface="Lucida Sans Unicode" panose="020B0602030504020204" pitchFamily="34" charset="0"/>
                          <a:cs typeface="Lucida Sans Unicode" panose="020B0602030504020204" pitchFamily="34" charset="0"/>
                        </a:rPr>
                        <a:t>44</a:t>
                      </a:r>
                      <a:endParaRPr lang="hu-HU" sz="1600" b="0" i="0" u="none" strike="noStrike" dirty="0">
                        <a:solidFill>
                          <a:srgbClr val="000000"/>
                        </a:solidFill>
                        <a:effectLst/>
                        <a:latin typeface="Lucida Sans Unicode" panose="020B0602030504020204" pitchFamily="34" charset="0"/>
                        <a:cs typeface="Lucida Sans Unicode" panose="020B0602030504020204" pitchFamily="34" charset="0"/>
                      </a:endParaRPr>
                    </a:p>
                  </a:txBody>
                  <a:tcPr marL="9525" marR="9525" marT="9525" marB="0" anchor="b">
                    <a:solidFill>
                      <a:srgbClr val="92D050"/>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10"/>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5142" name="Picture" r:id="rId4" imgW="1308960" imgH="1293840" progId="Word.Picture.8">
                  <p:embed/>
                </p:oleObj>
              </mc:Choice>
              <mc:Fallback>
                <p:oleObj name="Picture" r:id="rId4" imgW="1308960" imgH="1293840" progId="Word.Picture.8">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5123" name="Szövegdoboz 1"/>
          <p:cNvSpPr txBox="1">
            <a:spLocks noChangeArrowheads="1"/>
          </p:cNvSpPr>
          <p:nvPr/>
        </p:nvSpPr>
        <p:spPr bwMode="auto">
          <a:xfrm>
            <a:off x="1692275" y="549275"/>
            <a:ext cx="6335713" cy="368300"/>
          </a:xfrm>
          <a:prstGeom prst="rect">
            <a:avLst/>
          </a:prstGeom>
          <a:noFill/>
          <a:ln w="9525">
            <a:noFill/>
            <a:miter lim="800000"/>
            <a:headEnd/>
            <a:tailEnd/>
          </a:ln>
        </p:spPr>
        <p:txBody>
          <a:bodyPr>
            <a:spAutoFit/>
          </a:bodyPr>
          <a:lstStyle/>
          <a:p>
            <a:r>
              <a:rPr lang="hu-HU">
                <a:latin typeface="Lucida Sans Unicode" pitchFamily="34" charset="0"/>
              </a:rPr>
              <a:t>Természettudományi Karok összehasonlítása</a:t>
            </a:r>
          </a:p>
        </p:txBody>
      </p:sp>
      <p:graphicFrame>
        <p:nvGraphicFramePr>
          <p:cNvPr id="3" name="Táblázat 2"/>
          <p:cNvGraphicFramePr>
            <a:graphicFrameLocks noGrp="1"/>
          </p:cNvGraphicFramePr>
          <p:nvPr>
            <p:extLst>
              <p:ext uri="{D42A27DB-BD31-4B8C-83A1-F6EECF244321}">
                <p14:modId xmlns:p14="http://schemas.microsoft.com/office/powerpoint/2010/main" val="169786922"/>
              </p:ext>
            </p:extLst>
          </p:nvPr>
        </p:nvGraphicFramePr>
        <p:xfrm>
          <a:off x="323850" y="1412875"/>
          <a:ext cx="8424614" cy="4320480"/>
        </p:xfrm>
        <a:graphic>
          <a:graphicData uri="http://schemas.openxmlformats.org/drawingml/2006/table">
            <a:tbl>
              <a:tblPr>
                <a:tableStyleId>{5C22544A-7EE6-4342-B048-85BDC9FD1C3A}</a:tableStyleId>
              </a:tblPr>
              <a:tblGrid>
                <a:gridCol w="2338959"/>
                <a:gridCol w="2506428"/>
                <a:gridCol w="1921594"/>
                <a:gridCol w="1657633"/>
              </a:tblGrid>
              <a:tr h="432048">
                <a:tc>
                  <a:txBody>
                    <a:bodyPr/>
                    <a:lstStyle/>
                    <a:p>
                      <a:pPr algn="l" fontAlgn="b"/>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DE</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ELTE</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600" u="none" strike="noStrike" dirty="0">
                          <a:effectLst/>
                        </a:rPr>
                        <a:t>SZTE</a:t>
                      </a:r>
                      <a:endParaRPr lang="hu-HU" sz="1600" b="0" i="0" u="none" strike="noStrike" dirty="0">
                        <a:solidFill>
                          <a:srgbClr val="000000"/>
                        </a:solidFill>
                        <a:effectLst/>
                        <a:latin typeface="Calibri"/>
                      </a:endParaRPr>
                    </a:p>
                  </a:txBody>
                  <a:tcPr marL="9525" marR="9525" marT="9525" marB="0" anchor="b"/>
                </a:tc>
              </a:tr>
              <a:tr h="432048">
                <a:tc>
                  <a:txBody>
                    <a:bodyPr/>
                    <a:lstStyle/>
                    <a:p>
                      <a:pPr algn="l" fontAlgn="b"/>
                      <a:r>
                        <a:rPr lang="hu-HU" sz="1600" u="none" strike="noStrike" dirty="0">
                          <a:effectLst/>
                        </a:rPr>
                        <a:t>biológia</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87 (101,116</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309 (273,252</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193 (211,191</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r>
              <a:tr h="432048">
                <a:tc>
                  <a:txBody>
                    <a:bodyPr/>
                    <a:lstStyle/>
                    <a:p>
                      <a:pPr algn="l" fontAlgn="b"/>
                      <a:r>
                        <a:rPr lang="hu-HU" sz="1600" u="none" strike="noStrike" dirty="0">
                          <a:effectLst/>
                        </a:rPr>
                        <a:t>fizika</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11 (18,15</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80 (105,103</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37 (40,41</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r>
              <a:tr h="432048">
                <a:tc>
                  <a:txBody>
                    <a:bodyPr/>
                    <a:lstStyle/>
                    <a:p>
                      <a:pPr algn="l" fontAlgn="b"/>
                      <a:r>
                        <a:rPr lang="hu-HU" sz="1600" u="none" strike="noStrike" dirty="0">
                          <a:effectLst/>
                        </a:rPr>
                        <a:t>földrajz</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29</a:t>
                      </a:r>
                      <a:r>
                        <a:rPr lang="hu-HU" sz="1400" u="none" strike="noStrike" baseline="0" dirty="0" smtClean="0">
                          <a:effectLst/>
                        </a:rPr>
                        <a:t> (</a:t>
                      </a:r>
                      <a:r>
                        <a:rPr lang="hu-HU" sz="1400" u="none" strike="noStrike" dirty="0" smtClean="0">
                          <a:effectLst/>
                        </a:rPr>
                        <a:t>27,28</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82 (95,89</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49 (87,66</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r>
              <a:tr h="432048">
                <a:tc>
                  <a:txBody>
                    <a:bodyPr/>
                    <a:lstStyle/>
                    <a:p>
                      <a:pPr algn="l" fontAlgn="b"/>
                      <a:r>
                        <a:rPr lang="hu-HU" sz="1600" u="none" strike="noStrike" dirty="0">
                          <a:effectLst/>
                        </a:rPr>
                        <a:t>földtudományi</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16 (18,19</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93 (127,116</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27 (25,32</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r>
              <a:tr h="432048">
                <a:tc>
                  <a:txBody>
                    <a:bodyPr/>
                    <a:lstStyle/>
                    <a:p>
                      <a:pPr algn="l" fontAlgn="b"/>
                      <a:r>
                        <a:rPr lang="hu-HU" sz="1600" u="none" strike="noStrike" dirty="0" smtClean="0">
                          <a:effectLst/>
                        </a:rPr>
                        <a:t>kémia</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30 (34,55</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105 (131,121</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48 (55,72</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r>
              <a:tr h="432048">
                <a:tc>
                  <a:txBody>
                    <a:bodyPr/>
                    <a:lstStyle/>
                    <a:p>
                      <a:pPr algn="l" fontAlgn="b"/>
                      <a:r>
                        <a:rPr lang="hu-HU" sz="1600" u="none" strike="noStrike" dirty="0" smtClean="0">
                          <a:effectLst/>
                        </a:rPr>
                        <a:t>környezettan</a:t>
                      </a:r>
                      <a:endParaRPr lang="hu-HU" sz="16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0 (</a:t>
                      </a:r>
                      <a:r>
                        <a:rPr lang="hu-HU" sz="1400" u="none" strike="noStrike" dirty="0" err="1" smtClean="0">
                          <a:effectLst/>
                        </a:rPr>
                        <a:t>0</a:t>
                      </a:r>
                      <a:r>
                        <a:rPr lang="hu-HU" sz="1400" u="none" strike="noStrike" dirty="0" smtClean="0">
                          <a:effectLst/>
                        </a:rPr>
                        <a:t>,5</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20 (26,</a:t>
                      </a:r>
                      <a:r>
                        <a:rPr lang="hu-HU" sz="1400" u="none" strike="noStrike" dirty="0" err="1" smtClean="0">
                          <a:effectLst/>
                        </a:rPr>
                        <a:t>26</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c>
                  <a:txBody>
                    <a:bodyPr/>
                    <a:lstStyle/>
                    <a:p>
                      <a:pPr algn="ctr" fontAlgn="b"/>
                      <a:r>
                        <a:rPr lang="hu-HU" sz="1400" u="none" strike="noStrike" dirty="0" smtClean="0">
                          <a:effectLst/>
                        </a:rPr>
                        <a:t>9 (17,10</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tc>
              </a:tr>
              <a:tr h="432048">
                <a:tc>
                  <a:txBody>
                    <a:bodyPr/>
                    <a:lstStyle/>
                    <a:p>
                      <a:pPr algn="l" fontAlgn="b"/>
                      <a:r>
                        <a:rPr lang="hu-HU" sz="1600" u="none" strike="noStrike" dirty="0" smtClean="0">
                          <a:effectLst/>
                        </a:rPr>
                        <a:t>matematika</a:t>
                      </a:r>
                      <a:endParaRPr lang="hu-HU" sz="16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14 (13,27</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117 (118,138</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c>
                  <a:txBody>
                    <a:bodyPr/>
                    <a:lstStyle/>
                    <a:p>
                      <a:pPr algn="ctr" fontAlgn="b"/>
                      <a:r>
                        <a:rPr lang="hu-HU" sz="1400" u="none" strike="noStrike" dirty="0" smtClean="0">
                          <a:effectLst/>
                        </a:rPr>
                        <a:t>27 (30,42</a:t>
                      </a:r>
                      <a:r>
                        <a:rPr lang="hu-HU" sz="1400" u="none" strike="noStrike" dirty="0" smtClean="0">
                          <a:effectLst/>
                        </a:rPr>
                        <a:t>)</a:t>
                      </a:r>
                      <a:endParaRPr lang="hu-HU" sz="1400" b="0" i="0" u="none" strike="noStrike" dirty="0">
                        <a:solidFill>
                          <a:srgbClr val="000000"/>
                        </a:solidFill>
                        <a:effectLst/>
                        <a:latin typeface="Calibri"/>
                      </a:endParaRPr>
                    </a:p>
                  </a:txBody>
                  <a:tcPr marL="9525" marR="9525" marT="9525" marB="0" anchor="b">
                    <a:solidFill>
                      <a:schemeClr val="bg2">
                        <a:lumMod val="90000"/>
                      </a:schemeClr>
                    </a:solidFill>
                  </a:tcPr>
                </a:tc>
              </a:tr>
              <a:tr h="432048">
                <a:tc>
                  <a:txBody>
                    <a:bodyPr/>
                    <a:lstStyle/>
                    <a:p>
                      <a:pPr algn="l" fontAlgn="b"/>
                      <a:r>
                        <a:rPr lang="hu-HU" sz="1600" b="0" i="0" u="none" strike="noStrike" dirty="0" smtClean="0">
                          <a:solidFill>
                            <a:srgbClr val="000000"/>
                          </a:solidFill>
                          <a:effectLst/>
                          <a:latin typeface="+mn-lt"/>
                        </a:rPr>
                        <a:t>összesen</a:t>
                      </a:r>
                      <a:endParaRPr lang="hu-HU" sz="1600" b="0" i="0" u="none" strike="noStrike" dirty="0">
                        <a:solidFill>
                          <a:srgbClr val="000000"/>
                        </a:solidFill>
                        <a:effectLst/>
                        <a:latin typeface="+mn-lt"/>
                      </a:endParaRPr>
                    </a:p>
                  </a:txBody>
                  <a:tcPr marL="9525" marR="9525" marT="9525" marB="0" anchor="b"/>
                </a:tc>
                <a:tc>
                  <a:txBody>
                    <a:bodyPr/>
                    <a:lstStyle/>
                    <a:p>
                      <a:pPr algn="ctr" fontAlgn="b"/>
                      <a:r>
                        <a:rPr lang="hu-HU" sz="1400" b="0" i="0" u="none" strike="noStrike" dirty="0" smtClean="0">
                          <a:solidFill>
                            <a:srgbClr val="000000"/>
                          </a:solidFill>
                          <a:effectLst/>
                          <a:latin typeface="+mn-lt"/>
                        </a:rPr>
                        <a:t>187 (211,265</a:t>
                      </a:r>
                      <a:r>
                        <a:rPr lang="hu-HU" sz="1400" b="0" i="0" u="none" strike="noStrike" dirty="0" smtClean="0">
                          <a:solidFill>
                            <a:srgbClr val="000000"/>
                          </a:solidFill>
                          <a:effectLst/>
                          <a:latin typeface="+mn-lt"/>
                        </a:rPr>
                        <a:t>)</a:t>
                      </a:r>
                      <a:endParaRPr lang="hu-HU" sz="1400" b="0" i="0" u="none" strike="noStrike" dirty="0">
                        <a:solidFill>
                          <a:srgbClr val="000000"/>
                        </a:solidFill>
                        <a:effectLst/>
                        <a:latin typeface="+mn-lt"/>
                      </a:endParaRPr>
                    </a:p>
                  </a:txBody>
                  <a:tcPr marL="9525" marR="9525" marT="9525" marB="0" anchor="b"/>
                </a:tc>
                <a:tc>
                  <a:txBody>
                    <a:bodyPr/>
                    <a:lstStyle/>
                    <a:p>
                      <a:pPr algn="ctr" fontAlgn="b"/>
                      <a:r>
                        <a:rPr lang="hu-HU" sz="1400" b="0" i="0" u="none" strike="noStrike" dirty="0" smtClean="0">
                          <a:solidFill>
                            <a:srgbClr val="000000"/>
                          </a:solidFill>
                          <a:effectLst/>
                          <a:latin typeface="+mn-lt"/>
                        </a:rPr>
                        <a:t>806 (875,845</a:t>
                      </a:r>
                      <a:r>
                        <a:rPr lang="hu-HU" sz="1400" b="0" i="0" u="none" strike="noStrike" dirty="0" smtClean="0">
                          <a:solidFill>
                            <a:srgbClr val="000000"/>
                          </a:solidFill>
                          <a:effectLst/>
                          <a:latin typeface="+mn-lt"/>
                        </a:rPr>
                        <a:t>)</a:t>
                      </a:r>
                      <a:endParaRPr lang="hu-HU" sz="1400" b="0" i="0" u="none" strike="noStrike" dirty="0">
                        <a:solidFill>
                          <a:srgbClr val="000000"/>
                        </a:solidFill>
                        <a:effectLst/>
                        <a:latin typeface="+mn-lt"/>
                      </a:endParaRPr>
                    </a:p>
                  </a:txBody>
                  <a:tcPr marL="9525" marR="9525" marT="9525" marB="0" anchor="b"/>
                </a:tc>
                <a:tc>
                  <a:txBody>
                    <a:bodyPr/>
                    <a:lstStyle/>
                    <a:p>
                      <a:pPr algn="ctr" fontAlgn="b"/>
                      <a:r>
                        <a:rPr lang="hu-HU" sz="1400" b="0" i="0" u="none" strike="noStrike" dirty="0" smtClean="0">
                          <a:solidFill>
                            <a:srgbClr val="000000"/>
                          </a:solidFill>
                          <a:effectLst/>
                          <a:latin typeface="+mn-lt"/>
                        </a:rPr>
                        <a:t>390 (465,454</a:t>
                      </a:r>
                      <a:r>
                        <a:rPr lang="hu-HU" sz="1400" b="0" i="0" u="none" strike="noStrike" dirty="0" smtClean="0">
                          <a:solidFill>
                            <a:srgbClr val="000000"/>
                          </a:solidFill>
                          <a:effectLst/>
                          <a:latin typeface="+mn-lt"/>
                        </a:rPr>
                        <a:t>)</a:t>
                      </a:r>
                      <a:endParaRPr lang="hu-HU" sz="1400" b="0" i="0" u="none" strike="noStrike" dirty="0">
                        <a:solidFill>
                          <a:srgbClr val="000000"/>
                        </a:solidFill>
                        <a:effectLst/>
                        <a:latin typeface="+mn-lt"/>
                      </a:endParaRPr>
                    </a:p>
                  </a:txBody>
                  <a:tcPr marL="9525" marR="9525" marT="9525" marB="0" anchor="b"/>
                </a:tc>
              </a:tr>
              <a:tr h="432048">
                <a:tc>
                  <a:txBody>
                    <a:bodyPr/>
                    <a:lstStyle/>
                    <a:p>
                      <a:pPr algn="l" fontAlgn="b"/>
                      <a:r>
                        <a:rPr lang="hu-HU" sz="1600" b="0" i="0" u="none" strike="noStrike" dirty="0" smtClean="0">
                          <a:solidFill>
                            <a:srgbClr val="000000"/>
                          </a:solidFill>
                          <a:effectLst/>
                          <a:latin typeface="+mn-lt"/>
                        </a:rPr>
                        <a:t>arány előző évhez</a:t>
                      </a:r>
                      <a:endParaRPr lang="hu-HU" sz="1600" b="0" i="0" u="none" strike="noStrike" dirty="0">
                        <a:solidFill>
                          <a:srgbClr val="000000"/>
                        </a:solidFill>
                        <a:effectLst/>
                        <a:latin typeface="+mn-lt"/>
                      </a:endParaRPr>
                    </a:p>
                  </a:txBody>
                  <a:tcPr marL="9525" marR="9525" marT="9525" marB="0" anchor="b">
                    <a:solidFill>
                      <a:schemeClr val="accent3">
                        <a:lumMod val="20000"/>
                        <a:lumOff val="80000"/>
                      </a:schemeClr>
                    </a:solidFill>
                  </a:tcPr>
                </a:tc>
                <a:tc>
                  <a:txBody>
                    <a:bodyPr/>
                    <a:lstStyle/>
                    <a:p>
                      <a:pPr algn="ctr" fontAlgn="b"/>
                      <a:r>
                        <a:rPr lang="hu-HU" sz="1400" b="0" i="0" u="none" strike="noStrike" dirty="0" smtClean="0">
                          <a:solidFill>
                            <a:srgbClr val="000000"/>
                          </a:solidFill>
                          <a:effectLst/>
                          <a:latin typeface="+mn-lt"/>
                        </a:rPr>
                        <a:t>89%</a:t>
                      </a:r>
                      <a:endParaRPr lang="hu-HU" sz="1400" b="0" i="0" u="none" strike="noStrike" dirty="0">
                        <a:solidFill>
                          <a:srgbClr val="000000"/>
                        </a:solidFill>
                        <a:effectLst/>
                        <a:latin typeface="+mn-lt"/>
                      </a:endParaRPr>
                    </a:p>
                  </a:txBody>
                  <a:tcPr marL="9525" marR="9525" marT="9525" marB="0" anchor="b">
                    <a:solidFill>
                      <a:schemeClr val="accent3">
                        <a:lumMod val="20000"/>
                        <a:lumOff val="80000"/>
                      </a:schemeClr>
                    </a:solidFill>
                  </a:tcPr>
                </a:tc>
                <a:tc>
                  <a:txBody>
                    <a:bodyPr/>
                    <a:lstStyle/>
                    <a:p>
                      <a:pPr algn="ctr" fontAlgn="b"/>
                      <a:r>
                        <a:rPr lang="hu-HU" sz="1400" b="0" i="0" u="none" strike="noStrike" dirty="0" smtClean="0">
                          <a:solidFill>
                            <a:srgbClr val="000000"/>
                          </a:solidFill>
                          <a:effectLst/>
                          <a:latin typeface="+mn-lt"/>
                        </a:rPr>
                        <a:t>92%</a:t>
                      </a:r>
                      <a:endParaRPr lang="hu-HU" sz="1400" b="0" i="0" u="none" strike="noStrike" dirty="0">
                        <a:solidFill>
                          <a:srgbClr val="000000"/>
                        </a:solidFill>
                        <a:effectLst/>
                        <a:latin typeface="+mn-lt"/>
                      </a:endParaRPr>
                    </a:p>
                  </a:txBody>
                  <a:tcPr marL="9525" marR="9525" marT="9525" marB="0" anchor="b">
                    <a:solidFill>
                      <a:schemeClr val="accent3">
                        <a:lumMod val="20000"/>
                        <a:lumOff val="80000"/>
                      </a:schemeClr>
                    </a:solidFill>
                  </a:tcPr>
                </a:tc>
                <a:tc>
                  <a:txBody>
                    <a:bodyPr/>
                    <a:lstStyle/>
                    <a:p>
                      <a:pPr algn="ctr" fontAlgn="b"/>
                      <a:r>
                        <a:rPr lang="hu-HU" sz="1400" b="0" i="0" u="none" strike="noStrike" dirty="0" smtClean="0">
                          <a:solidFill>
                            <a:srgbClr val="000000"/>
                          </a:solidFill>
                          <a:effectLst/>
                          <a:latin typeface="+mn-lt"/>
                        </a:rPr>
                        <a:t>84%</a:t>
                      </a:r>
                      <a:endParaRPr lang="hu-HU" sz="1400" b="0" i="0" u="none" strike="noStrike" dirty="0">
                        <a:solidFill>
                          <a:srgbClr val="000000"/>
                        </a:solidFill>
                        <a:effectLst/>
                        <a:latin typeface="+mn-lt"/>
                      </a:endParaRPr>
                    </a:p>
                  </a:txBody>
                  <a:tcPr marL="9525" marR="9525" marT="9525" marB="0" anchor="b">
                    <a:solidFill>
                      <a:schemeClr val="accent3">
                        <a:lumMod val="20000"/>
                        <a:lumOff val="80000"/>
                      </a:schemeClr>
                    </a:solidFill>
                  </a:tcPr>
                </a:tc>
              </a:tr>
            </a:tbl>
          </a:graphicData>
        </a:graphic>
      </p:graphicFrame>
      <p:graphicFrame>
        <p:nvGraphicFramePr>
          <p:cNvPr id="2" name="Táblázat 1"/>
          <p:cNvGraphicFramePr>
            <a:graphicFrameLocks noGrp="1"/>
          </p:cNvGraphicFramePr>
          <p:nvPr>
            <p:extLst>
              <p:ext uri="{D42A27DB-BD31-4B8C-83A1-F6EECF244321}">
                <p14:modId xmlns:p14="http://schemas.microsoft.com/office/powerpoint/2010/main" val="1013502020"/>
              </p:ext>
            </p:extLst>
          </p:nvPr>
        </p:nvGraphicFramePr>
        <p:xfrm>
          <a:off x="5796136" y="6021288"/>
          <a:ext cx="2088232" cy="370840"/>
        </p:xfrm>
        <a:graphic>
          <a:graphicData uri="http://schemas.openxmlformats.org/drawingml/2006/table">
            <a:tbl>
              <a:tblPr firstRow="1" bandRow="1">
                <a:tableStyleId>{5C22544A-7EE6-4342-B048-85BDC9FD1C3A}</a:tableStyleId>
              </a:tblPr>
              <a:tblGrid>
                <a:gridCol w="2088232"/>
              </a:tblGrid>
              <a:tr h="370840">
                <a:tc>
                  <a:txBody>
                    <a:bodyPr/>
                    <a:lstStyle/>
                    <a:p>
                      <a:r>
                        <a:rPr lang="hu-HU" sz="1400" b="0" dirty="0" smtClean="0">
                          <a:solidFill>
                            <a:schemeClr val="tx1"/>
                          </a:solidFill>
                        </a:rPr>
                        <a:t>PTE: 85%</a:t>
                      </a:r>
                      <a:endParaRPr lang="hu-HU" sz="1400" b="0" dirty="0">
                        <a:solidFill>
                          <a:schemeClr val="tx1"/>
                        </a:solidFill>
                      </a:endParaRPr>
                    </a:p>
                  </a:txBody>
                  <a:tcPr>
                    <a:solidFill>
                      <a:schemeClr val="accent3">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7187" name="Picture" r:id="rId3" imgW="1308960" imgH="1293840" progId="Word.Picture.8">
                  <p:embed/>
                </p:oleObj>
              </mc:Choice>
              <mc:Fallback>
                <p:oleObj name="Picture" r:id="rId3" imgW="1308960" imgH="1293840" progId="Word.Picture.8">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sp>
        <p:nvSpPr>
          <p:cNvPr id="11" name="Téglalap 6"/>
          <p:cNvSpPr>
            <a:spLocks noChangeArrowheads="1"/>
          </p:cNvSpPr>
          <p:nvPr/>
        </p:nvSpPr>
        <p:spPr bwMode="auto">
          <a:xfrm>
            <a:off x="2339752" y="495578"/>
            <a:ext cx="5679760" cy="369332"/>
          </a:xfrm>
          <a:prstGeom prst="rect">
            <a:avLst/>
          </a:prstGeom>
          <a:noFill/>
          <a:ln w="9525">
            <a:noFill/>
            <a:miter lim="800000"/>
            <a:headEnd/>
            <a:tailEnd/>
          </a:ln>
        </p:spPr>
        <p:txBody>
          <a:bodyPr wrap="none">
            <a:spAutoFit/>
          </a:bodyPr>
          <a:lstStyle/>
          <a:p>
            <a:r>
              <a:rPr lang="hu-HU" dirty="0" smtClean="0">
                <a:latin typeface="Lucida Sans Unicode" pitchFamily="34" charset="0"/>
              </a:rPr>
              <a:t>biológia</a:t>
            </a:r>
            <a:r>
              <a:rPr lang="hu-HU" dirty="0" smtClean="0">
                <a:latin typeface="Lucida Sans Unicode" pitchFamily="34" charset="0"/>
              </a:rPr>
              <a:t> alapképzési szakra felvettek a 4 TTK-n</a:t>
            </a:r>
            <a:endParaRPr lang="hu-HU" dirty="0">
              <a:latin typeface="Lucida Sans Unicode" pitchFamily="34" charset="0"/>
            </a:endParaRPr>
          </a:p>
        </p:txBody>
      </p:sp>
      <p:graphicFrame>
        <p:nvGraphicFramePr>
          <p:cNvPr id="12" name="Diagram 11"/>
          <p:cNvGraphicFramePr>
            <a:graphicFrameLocks/>
          </p:cNvGraphicFramePr>
          <p:nvPr>
            <p:extLst>
              <p:ext uri="{D42A27DB-BD31-4B8C-83A1-F6EECF244321}">
                <p14:modId xmlns:p14="http://schemas.microsoft.com/office/powerpoint/2010/main" val="3942656165"/>
              </p:ext>
            </p:extLst>
          </p:nvPr>
        </p:nvGraphicFramePr>
        <p:xfrm>
          <a:off x="251520" y="1484784"/>
          <a:ext cx="2733675" cy="30384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Diagram 12"/>
          <p:cNvGraphicFramePr>
            <a:graphicFrameLocks/>
          </p:cNvGraphicFramePr>
          <p:nvPr>
            <p:extLst>
              <p:ext uri="{D42A27DB-BD31-4B8C-83A1-F6EECF244321}">
                <p14:modId xmlns:p14="http://schemas.microsoft.com/office/powerpoint/2010/main" val="3946739008"/>
              </p:ext>
            </p:extLst>
          </p:nvPr>
        </p:nvGraphicFramePr>
        <p:xfrm>
          <a:off x="3131840" y="1484784"/>
          <a:ext cx="2736304" cy="3048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Diagram 14"/>
          <p:cNvGraphicFramePr>
            <a:graphicFrameLocks/>
          </p:cNvGraphicFramePr>
          <p:nvPr>
            <p:extLst>
              <p:ext uri="{D42A27DB-BD31-4B8C-83A1-F6EECF244321}">
                <p14:modId xmlns:p14="http://schemas.microsoft.com/office/powerpoint/2010/main" val="3896475917"/>
              </p:ext>
            </p:extLst>
          </p:nvPr>
        </p:nvGraphicFramePr>
        <p:xfrm>
          <a:off x="6012160" y="1484784"/>
          <a:ext cx="2736304" cy="3048000"/>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8"/>
          <p:cNvGraphicFramePr>
            <a:graphicFrameLocks noChangeAspect="1"/>
          </p:cNvGraphicFramePr>
          <p:nvPr/>
        </p:nvGraphicFramePr>
        <p:xfrm>
          <a:off x="153988" y="152400"/>
          <a:ext cx="1065212" cy="1055688"/>
        </p:xfrm>
        <a:graphic>
          <a:graphicData uri="http://schemas.openxmlformats.org/presentationml/2006/ole">
            <mc:AlternateContent xmlns:mc="http://schemas.openxmlformats.org/markup-compatibility/2006">
              <mc:Choice xmlns:v="urn:schemas-microsoft-com:vml" Requires="v">
                <p:oleObj spid="_x0000_s33795" name="Picture" r:id="rId3" imgW="1308960" imgH="1293840" progId="Word.Picture.8">
                  <p:embed/>
                </p:oleObj>
              </mc:Choice>
              <mc:Fallback>
                <p:oleObj name="Picture" r:id="rId3" imgW="1308960" imgH="129384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52400"/>
                        <a:ext cx="1065212" cy="10556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
                            <a:solidFill>
                              <a:schemeClr val="bg1"/>
                            </a:solidFill>
                            <a:miter lim="800000"/>
                            <a:headEnd/>
                            <a:tailEnd/>
                          </a14:hiddenLine>
                        </a:ext>
                      </a:extLst>
                    </p:spPr>
                  </p:pic>
                </p:oleObj>
              </mc:Fallback>
            </mc:AlternateContent>
          </a:graphicData>
        </a:graphic>
      </p:graphicFrame>
      <p:graphicFrame>
        <p:nvGraphicFramePr>
          <p:cNvPr id="8" name="Diagram 7"/>
          <p:cNvGraphicFramePr>
            <a:graphicFrameLocks/>
          </p:cNvGraphicFramePr>
          <p:nvPr>
            <p:extLst>
              <p:ext uri="{D42A27DB-BD31-4B8C-83A1-F6EECF244321}">
                <p14:modId xmlns:p14="http://schemas.microsoft.com/office/powerpoint/2010/main" val="3545244819"/>
              </p:ext>
            </p:extLst>
          </p:nvPr>
        </p:nvGraphicFramePr>
        <p:xfrm>
          <a:off x="179513" y="1412776"/>
          <a:ext cx="2880320" cy="30384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Diagram 8"/>
          <p:cNvGraphicFramePr>
            <a:graphicFrameLocks/>
          </p:cNvGraphicFramePr>
          <p:nvPr>
            <p:extLst>
              <p:ext uri="{D42A27DB-BD31-4B8C-83A1-F6EECF244321}">
                <p14:modId xmlns:p14="http://schemas.microsoft.com/office/powerpoint/2010/main" val="1737137322"/>
              </p:ext>
            </p:extLst>
          </p:nvPr>
        </p:nvGraphicFramePr>
        <p:xfrm>
          <a:off x="3131840" y="1412776"/>
          <a:ext cx="2743200" cy="30384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Diagram 9"/>
          <p:cNvGraphicFramePr>
            <a:graphicFrameLocks/>
          </p:cNvGraphicFramePr>
          <p:nvPr>
            <p:extLst>
              <p:ext uri="{D42A27DB-BD31-4B8C-83A1-F6EECF244321}">
                <p14:modId xmlns:p14="http://schemas.microsoft.com/office/powerpoint/2010/main" val="934547519"/>
              </p:ext>
            </p:extLst>
          </p:nvPr>
        </p:nvGraphicFramePr>
        <p:xfrm>
          <a:off x="6012160" y="1412776"/>
          <a:ext cx="2808312" cy="3038475"/>
        </p:xfrm>
        <a:graphic>
          <a:graphicData uri="http://schemas.openxmlformats.org/drawingml/2006/chart">
            <c:chart xmlns:c="http://schemas.openxmlformats.org/drawingml/2006/chart" xmlns:r="http://schemas.openxmlformats.org/officeDocument/2006/relationships" r:id="rId7"/>
          </a:graphicData>
        </a:graphic>
      </p:graphicFrame>
      <p:sp>
        <p:nvSpPr>
          <p:cNvPr id="6" name="Téglalap 6"/>
          <p:cNvSpPr>
            <a:spLocks noChangeArrowheads="1"/>
          </p:cNvSpPr>
          <p:nvPr/>
        </p:nvSpPr>
        <p:spPr bwMode="auto">
          <a:xfrm>
            <a:off x="2339752" y="495578"/>
            <a:ext cx="5622052" cy="369332"/>
          </a:xfrm>
          <a:prstGeom prst="rect">
            <a:avLst/>
          </a:prstGeom>
          <a:noFill/>
          <a:ln w="9525">
            <a:noFill/>
            <a:miter lim="800000"/>
            <a:headEnd/>
            <a:tailEnd/>
          </a:ln>
        </p:spPr>
        <p:txBody>
          <a:bodyPr wrap="none">
            <a:spAutoFit/>
          </a:bodyPr>
          <a:lstStyle/>
          <a:p>
            <a:r>
              <a:rPr lang="hu-HU" dirty="0" smtClean="0">
                <a:latin typeface="Lucida Sans Unicode" pitchFamily="34" charset="0"/>
              </a:rPr>
              <a:t>földrajz alapképzési szakra felvettek a 4 TTK-n</a:t>
            </a:r>
            <a:endParaRPr lang="hu-HU" dirty="0">
              <a:latin typeface="Lucida Sans Unicode" pitchFamily="34" charset="0"/>
            </a:endParaRPr>
          </a:p>
        </p:txBody>
      </p:sp>
    </p:spTree>
    <p:extLst>
      <p:ext uri="{BB962C8B-B14F-4D97-AF65-F5344CB8AC3E}">
        <p14:creationId xmlns:p14="http://schemas.microsoft.com/office/powerpoint/2010/main" val="11327473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étatér">
  <a:themeElements>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étatér">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étatér">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3325</TotalTime>
  <Words>1582</Words>
  <Application>Microsoft Office PowerPoint</Application>
  <PresentationFormat>Diavetítés a képernyőre (4:3 oldalarány)</PresentationFormat>
  <Paragraphs>639</Paragraphs>
  <Slides>21</Slides>
  <Notes>13</Notes>
  <HiddenSlides>0</HiddenSlides>
  <MMClips>0</MMClips>
  <ScaleCrop>false</ScaleCrop>
  <HeadingPairs>
    <vt:vector size="6" baseType="variant">
      <vt:variant>
        <vt:lpstr>Téma</vt:lpstr>
      </vt:variant>
      <vt:variant>
        <vt:i4>1</vt:i4>
      </vt:variant>
      <vt:variant>
        <vt:lpstr>Beágyazott OLE kiszolgálók</vt:lpstr>
      </vt:variant>
      <vt:variant>
        <vt:i4>1</vt:i4>
      </vt:variant>
      <vt:variant>
        <vt:lpstr>Diacímek</vt:lpstr>
      </vt:variant>
      <vt:variant>
        <vt:i4>21</vt:i4>
      </vt:variant>
    </vt:vector>
  </HeadingPairs>
  <TitlesOfParts>
    <vt:vector size="23" baseType="lpstr">
      <vt:lpstr>Sétatér</vt:lpstr>
      <vt:lpstr>Picture</vt:lpstr>
      <vt:lpstr>Tájékoztató a 2017. évi felvételi és hallgatói létszám adatokról  2017. szeptember 20.</vt:lpstr>
      <vt:lpstr>Összes felvett hallgató:   2015:   72260  2016:   74901  2017:   72758  Összes felvett hallgató PTE:   2015:   4577  2016:   4870  2017:   4876</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A magyar felsőoktatás vonzásközpontjai</vt:lpstr>
      <vt:lpstr>A PTE TTK-ra felvett összes hallgató az állandó lakóhely szerint (2013, 2017)</vt:lpstr>
      <vt:lpstr>Alap-, mester és osztatlan képzések beiskolázása</vt:lpstr>
      <vt:lpstr>A legtöbb hallgatót küldő települések</vt:lpstr>
      <vt:lpstr>Lakóhelyek településtípus szerint  2017</vt:lpstr>
      <vt:lpstr>Veszteségek négy év alatt</vt:lpstr>
      <vt:lpstr>Szakok (csoportosítva) és terület szerint</vt:lpstr>
      <vt:lpstr>Külföldiek</vt:lpstr>
      <vt:lpstr>PowerPoint bemutató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Tájékoztató a 2014. évi jelentkezési adatokról 2014. május 7.</dc:title>
  <dc:creator>zsoltika</dc:creator>
  <cp:lastModifiedBy>zsolt</cp:lastModifiedBy>
  <cp:revision>195</cp:revision>
  <dcterms:created xsi:type="dcterms:W3CDTF">2014-05-02T10:50:04Z</dcterms:created>
  <dcterms:modified xsi:type="dcterms:W3CDTF">2017-09-20T11:52:50Z</dcterms:modified>
</cp:coreProperties>
</file>